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9" r:id="rId3"/>
    <p:sldId id="274" r:id="rId4"/>
    <p:sldId id="280" r:id="rId5"/>
    <p:sldId id="275" r:id="rId6"/>
    <p:sldId id="281" r:id="rId7"/>
    <p:sldId id="276" r:id="rId8"/>
    <p:sldId id="282" r:id="rId9"/>
    <p:sldId id="277" r:id="rId10"/>
    <p:sldId id="283" r:id="rId11"/>
    <p:sldId id="278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9" d="100"/>
          <a:sy n="79" d="100"/>
        </p:scale>
        <p:origin x="-108" y="-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/>
          <p:nvPr/>
        </p:nvGrpSpPr>
        <p:grpSpPr>
          <a:xfrm>
            <a:off x="0" y="-8467"/>
            <a:ext cx="12192005" cy="6866467"/>
            <a:chOff x="0" y="-8467"/>
            <a:chExt cx="12192005" cy="6866467"/>
          </a:xfrm>
        </p:grpSpPr>
        <p:sp>
          <p:nvSpPr>
            <p:cNvPr id="3" name="Freeform 14"/>
            <p:cNvSpPr/>
            <p:nvPr/>
          </p:nvSpPr>
          <p:spPr>
            <a:xfrm>
              <a:off x="0" y="-7863"/>
              <a:ext cx="863595" cy="56980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3600"/>
                <a:gd name="f4" fmla="val 5698067"/>
                <a:gd name="f5" fmla="val 8467"/>
                <a:gd name="f6" fmla="val 16934"/>
                <a:gd name="f7" fmla="*/ f0 1 863600"/>
                <a:gd name="f8" fmla="*/ f1 1 5698067"/>
                <a:gd name="f9" fmla="+- f4 0 f2"/>
                <a:gd name="f10" fmla="+- f3 0 f2"/>
                <a:gd name="f11" fmla="*/ f10 1 863600"/>
                <a:gd name="f12" fmla="*/ f9 1 5698067"/>
                <a:gd name="f13" fmla="*/ f2 1 f11"/>
                <a:gd name="f14" fmla="*/ f3 1 f11"/>
                <a:gd name="f15" fmla="*/ f2 1 f12"/>
                <a:gd name="f16" fmla="*/ f4 1 f12"/>
                <a:gd name="f17" fmla="*/ f13 f7 1"/>
                <a:gd name="f18" fmla="*/ f14 f7 1"/>
                <a:gd name="f19" fmla="*/ f16 f8 1"/>
                <a:gd name="f20" fmla="*/ f15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863600" h="5698067">
                  <a:moveTo>
                    <a:pt x="f2" y="f5"/>
                  </a:moveTo>
                  <a:lnTo>
                    <a:pt x="f3" y="f2"/>
                  </a:lnTo>
                  <a:lnTo>
                    <a:pt x="f3" y="f6"/>
                  </a:lnTo>
                  <a:lnTo>
                    <a:pt x="f2" y="f4"/>
                  </a:lnTo>
                  <a:lnTo>
                    <a:pt x="f2" y="f5"/>
                  </a:lnTo>
                  <a:close/>
                </a:path>
              </a:pathLst>
            </a:custGeom>
            <a:solidFill>
              <a:srgbClr val="5FCBEF">
                <a:alpha val="70000"/>
              </a:srgbClr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cxnSp>
          <p:nvCxnSpPr>
            <p:cNvPr id="4" name="Straight Connector 18"/>
            <p:cNvCxnSpPr/>
            <p:nvPr/>
          </p:nvCxnSpPr>
          <p:spPr>
            <a:xfrm>
              <a:off x="9371008" y="0"/>
              <a:ext cx="1219207" cy="6858000"/>
            </a:xfrm>
            <a:prstGeom prst="straightConnector1">
              <a:avLst/>
            </a:prstGeom>
            <a:noFill/>
            <a:ln w="9528">
              <a:solidFill>
                <a:srgbClr val="5FCBEF">
                  <a:alpha val="70000"/>
                </a:srgbClr>
              </a:solidFill>
              <a:prstDash val="solid"/>
            </a:ln>
          </p:spPr>
        </p:cxnSp>
        <p:cxnSp>
          <p:nvCxnSpPr>
            <p:cNvPr id="5" name="Straight Connector 19"/>
            <p:cNvCxnSpPr/>
            <p:nvPr/>
          </p:nvCxnSpPr>
          <p:spPr>
            <a:xfrm flipH="1">
              <a:off x="7425266" y="3681410"/>
              <a:ext cx="4763557" cy="3176590"/>
            </a:xfrm>
            <a:prstGeom prst="straightConnector1">
              <a:avLst/>
            </a:prstGeom>
            <a:noFill/>
            <a:ln w="9528">
              <a:solidFill>
                <a:srgbClr val="5FCBEF">
                  <a:alpha val="70000"/>
                </a:srgbClr>
              </a:solidFill>
              <a:prstDash val="solid"/>
            </a:ln>
          </p:spPr>
        </p:cxnSp>
        <p:sp>
          <p:nvSpPr>
            <p:cNvPr id="6" name="Rectangle 23"/>
            <p:cNvSpPr/>
            <p:nvPr/>
          </p:nvSpPr>
          <p:spPr>
            <a:xfrm>
              <a:off x="9181472" y="-8467"/>
              <a:ext cx="3007351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07349"/>
                <a:gd name="f4" fmla="val 6866467"/>
                <a:gd name="f5" fmla="val 2045532"/>
                <a:gd name="f6" fmla="*/ f0 1 3007349"/>
                <a:gd name="f7" fmla="*/ f1 1 6866467"/>
                <a:gd name="f8" fmla="+- f4 0 f2"/>
                <a:gd name="f9" fmla="+- f3 0 f2"/>
                <a:gd name="f10" fmla="*/ f9 1 3007349"/>
                <a:gd name="f11" fmla="*/ f8 1 6866467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3007349" h="6866467">
                  <a:moveTo>
                    <a:pt x="f5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5FCBEF">
                <a:alpha val="36000"/>
              </a:srgbClr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7" name="Rectangle 25"/>
            <p:cNvSpPr/>
            <p:nvPr/>
          </p:nvSpPr>
          <p:spPr>
            <a:xfrm>
              <a:off x="9603440" y="-8467"/>
              <a:ext cx="2588556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73311"/>
                <a:gd name="f4" fmla="val 6866467"/>
                <a:gd name="f5" fmla="val 1202336"/>
                <a:gd name="f6" fmla="*/ f0 1 2573311"/>
                <a:gd name="f7" fmla="*/ f1 1 6866467"/>
                <a:gd name="f8" fmla="+- f4 0 f2"/>
                <a:gd name="f9" fmla="+- f3 0 f2"/>
                <a:gd name="f10" fmla="*/ f9 1 2573311"/>
                <a:gd name="f11" fmla="*/ f8 1 6866467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2573311" h="6866467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5FCBEF">
                <a:alpha val="20000"/>
              </a:srgbClr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8" name="Isosceles Triangle 22"/>
            <p:cNvSpPr/>
            <p:nvPr/>
          </p:nvSpPr>
          <p:spPr>
            <a:xfrm>
              <a:off x="8932334" y="3047996"/>
              <a:ext cx="3259671" cy="38100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100000"/>
                <a:gd name="f8" fmla="+- 0 0 -360"/>
                <a:gd name="f9" fmla="+- 0 0 -270"/>
                <a:gd name="f10" fmla="+- 0 0 -180"/>
                <a:gd name="f11" fmla="+- 0 0 -90"/>
                <a:gd name="f12" fmla="abs f3"/>
                <a:gd name="f13" fmla="abs f4"/>
                <a:gd name="f14" fmla="abs f5"/>
                <a:gd name="f15" fmla="*/ f8 f0 1"/>
                <a:gd name="f16" fmla="*/ f9 f0 1"/>
                <a:gd name="f17" fmla="*/ f10 f0 1"/>
                <a:gd name="f18" fmla="*/ f11 f0 1"/>
                <a:gd name="f19" fmla="?: f12 f3 1"/>
                <a:gd name="f20" fmla="?: f13 f4 1"/>
                <a:gd name="f21" fmla="?: f14 f5 1"/>
                <a:gd name="f22" fmla="*/ f15 1 f2"/>
                <a:gd name="f23" fmla="*/ f16 1 f2"/>
                <a:gd name="f24" fmla="*/ f17 1 f2"/>
                <a:gd name="f25" fmla="*/ f18 1 f2"/>
                <a:gd name="f26" fmla="*/ f19 1 21600"/>
                <a:gd name="f27" fmla="*/ f20 1 21600"/>
                <a:gd name="f28" fmla="*/ 21600 f19 1"/>
                <a:gd name="f29" fmla="*/ 21600 f20 1"/>
                <a:gd name="f30" fmla="+- f22 0 f1"/>
                <a:gd name="f31" fmla="+- f23 0 f1"/>
                <a:gd name="f32" fmla="+- f24 0 f1"/>
                <a:gd name="f33" fmla="+- f25 0 f1"/>
                <a:gd name="f34" fmla="min f27 f26"/>
                <a:gd name="f35" fmla="*/ f28 1 f21"/>
                <a:gd name="f36" fmla="*/ f29 1 f21"/>
                <a:gd name="f37" fmla="val f35"/>
                <a:gd name="f38" fmla="val f36"/>
                <a:gd name="f39" fmla="*/ f6 f34 1"/>
                <a:gd name="f40" fmla="+- f38 0 f6"/>
                <a:gd name="f41" fmla="+- f37 0 f6"/>
                <a:gd name="f42" fmla="*/ f38 f34 1"/>
                <a:gd name="f43" fmla="*/ f37 f34 1"/>
                <a:gd name="f44" fmla="*/ f40 1 2"/>
                <a:gd name="f45" fmla="*/ f41 1 2"/>
                <a:gd name="f46" fmla="*/ f41 f7 1"/>
                <a:gd name="f47" fmla="+- f6 f44 0"/>
                <a:gd name="f48" fmla="*/ f46 1 200000"/>
                <a:gd name="f49" fmla="*/ f46 1 100000"/>
                <a:gd name="f50" fmla="+- f48 f45 0"/>
                <a:gd name="f51" fmla="*/ f48 f34 1"/>
                <a:gd name="f52" fmla="*/ f47 f34 1"/>
                <a:gd name="f53" fmla="*/ f49 f34 1"/>
                <a:gd name="f54" fmla="*/ f50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3" y="f39"/>
                </a:cxn>
                <a:cxn ang="f31">
                  <a:pos x="f51" y="f52"/>
                </a:cxn>
                <a:cxn ang="f32">
                  <a:pos x="f39" y="f42"/>
                </a:cxn>
                <a:cxn ang="f32">
                  <a:pos x="f53" y="f42"/>
                </a:cxn>
                <a:cxn ang="f32">
                  <a:pos x="f43" y="f42"/>
                </a:cxn>
                <a:cxn ang="f33">
                  <a:pos x="f54" y="f52"/>
                </a:cxn>
              </a:cxnLst>
              <a:rect l="f51" t="f52" r="f54" b="f42"/>
              <a:pathLst>
                <a:path>
                  <a:moveTo>
                    <a:pt x="f39" y="f42"/>
                  </a:moveTo>
                  <a:lnTo>
                    <a:pt x="f53" y="f39"/>
                  </a:lnTo>
                  <a:lnTo>
                    <a:pt x="f43" y="f42"/>
                  </a:lnTo>
                  <a:close/>
                </a:path>
              </a:pathLst>
            </a:custGeom>
            <a:solidFill>
              <a:srgbClr val="17B0E4">
                <a:alpha val="66000"/>
              </a:srgbClr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9" name="Rectangle 27"/>
            <p:cNvSpPr/>
            <p:nvPr/>
          </p:nvSpPr>
          <p:spPr>
            <a:xfrm>
              <a:off x="9334496" y="-8467"/>
              <a:ext cx="2854327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58013"/>
                <a:gd name="f4" fmla="val 6866467"/>
                <a:gd name="f5" fmla="val 2473942"/>
                <a:gd name="f6" fmla="*/ f0 1 2858013"/>
                <a:gd name="f7" fmla="*/ f1 1 6866467"/>
                <a:gd name="f8" fmla="+- f4 0 f2"/>
                <a:gd name="f9" fmla="+- f3 0 f2"/>
                <a:gd name="f10" fmla="*/ f9 1 2858013"/>
                <a:gd name="f11" fmla="*/ f8 1 6866467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2858013" h="6866467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17B0E4">
                <a:alpha val="50000"/>
              </a:srgbClr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0" name="Rectangle 28"/>
            <p:cNvSpPr/>
            <p:nvPr/>
          </p:nvSpPr>
          <p:spPr>
            <a:xfrm>
              <a:off x="10898733" y="-8467"/>
              <a:ext cx="1290090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0094"/>
                <a:gd name="f4" fmla="val 6858000"/>
                <a:gd name="f5" fmla="val 1019735"/>
                <a:gd name="f6" fmla="*/ f0 1 1290094"/>
                <a:gd name="f7" fmla="*/ f1 1 6858000"/>
                <a:gd name="f8" fmla="+- f4 0 f2"/>
                <a:gd name="f9" fmla="+- f3 0 f2"/>
                <a:gd name="f10" fmla="*/ f9 1 1290094"/>
                <a:gd name="f11" fmla="*/ f8 1 6858000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1290094" h="6858000">
                  <a:moveTo>
                    <a:pt x="f5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2E83C3">
                <a:alpha val="70000"/>
              </a:srgbClr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1" name="Rectangle 29"/>
            <p:cNvSpPr/>
            <p:nvPr/>
          </p:nvSpPr>
          <p:spPr>
            <a:xfrm>
              <a:off x="10938994" y="-8467"/>
              <a:ext cx="1249829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9825"/>
                <a:gd name="f4" fmla="val 6858000"/>
                <a:gd name="f5" fmla="val 1109382"/>
                <a:gd name="f6" fmla="*/ f0 1 1249825"/>
                <a:gd name="f7" fmla="*/ f1 1 6858000"/>
                <a:gd name="f8" fmla="+- f4 0 f2"/>
                <a:gd name="f9" fmla="+- f3 0 f2"/>
                <a:gd name="f10" fmla="*/ f9 1 1249825"/>
                <a:gd name="f11" fmla="*/ f8 1 6858000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1249825" h="6858000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236292">
                <a:alpha val="80000"/>
              </a:srgbClr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2" name="Isosceles Triangle 26"/>
            <p:cNvSpPr/>
            <p:nvPr/>
          </p:nvSpPr>
          <p:spPr>
            <a:xfrm>
              <a:off x="10371664" y="3589870"/>
              <a:ext cx="1817159" cy="326812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100000"/>
                <a:gd name="f8" fmla="+- 0 0 -360"/>
                <a:gd name="f9" fmla="+- 0 0 -270"/>
                <a:gd name="f10" fmla="+- 0 0 -180"/>
                <a:gd name="f11" fmla="+- 0 0 -90"/>
                <a:gd name="f12" fmla="abs f3"/>
                <a:gd name="f13" fmla="abs f4"/>
                <a:gd name="f14" fmla="abs f5"/>
                <a:gd name="f15" fmla="*/ f8 f0 1"/>
                <a:gd name="f16" fmla="*/ f9 f0 1"/>
                <a:gd name="f17" fmla="*/ f10 f0 1"/>
                <a:gd name="f18" fmla="*/ f11 f0 1"/>
                <a:gd name="f19" fmla="?: f12 f3 1"/>
                <a:gd name="f20" fmla="?: f13 f4 1"/>
                <a:gd name="f21" fmla="?: f14 f5 1"/>
                <a:gd name="f22" fmla="*/ f15 1 f2"/>
                <a:gd name="f23" fmla="*/ f16 1 f2"/>
                <a:gd name="f24" fmla="*/ f17 1 f2"/>
                <a:gd name="f25" fmla="*/ f18 1 f2"/>
                <a:gd name="f26" fmla="*/ f19 1 21600"/>
                <a:gd name="f27" fmla="*/ f20 1 21600"/>
                <a:gd name="f28" fmla="*/ 21600 f19 1"/>
                <a:gd name="f29" fmla="*/ 21600 f20 1"/>
                <a:gd name="f30" fmla="+- f22 0 f1"/>
                <a:gd name="f31" fmla="+- f23 0 f1"/>
                <a:gd name="f32" fmla="+- f24 0 f1"/>
                <a:gd name="f33" fmla="+- f25 0 f1"/>
                <a:gd name="f34" fmla="min f27 f26"/>
                <a:gd name="f35" fmla="*/ f28 1 f21"/>
                <a:gd name="f36" fmla="*/ f29 1 f21"/>
                <a:gd name="f37" fmla="val f35"/>
                <a:gd name="f38" fmla="val f36"/>
                <a:gd name="f39" fmla="*/ f6 f34 1"/>
                <a:gd name="f40" fmla="+- f38 0 f6"/>
                <a:gd name="f41" fmla="+- f37 0 f6"/>
                <a:gd name="f42" fmla="*/ f38 f34 1"/>
                <a:gd name="f43" fmla="*/ f37 f34 1"/>
                <a:gd name="f44" fmla="*/ f40 1 2"/>
                <a:gd name="f45" fmla="*/ f41 1 2"/>
                <a:gd name="f46" fmla="*/ f41 f7 1"/>
                <a:gd name="f47" fmla="+- f6 f44 0"/>
                <a:gd name="f48" fmla="*/ f46 1 200000"/>
                <a:gd name="f49" fmla="*/ f46 1 100000"/>
                <a:gd name="f50" fmla="+- f48 f45 0"/>
                <a:gd name="f51" fmla="*/ f48 f34 1"/>
                <a:gd name="f52" fmla="*/ f47 f34 1"/>
                <a:gd name="f53" fmla="*/ f49 f34 1"/>
                <a:gd name="f54" fmla="*/ f50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3" y="f39"/>
                </a:cxn>
                <a:cxn ang="f31">
                  <a:pos x="f51" y="f52"/>
                </a:cxn>
                <a:cxn ang="f32">
                  <a:pos x="f39" y="f42"/>
                </a:cxn>
                <a:cxn ang="f32">
                  <a:pos x="f53" y="f42"/>
                </a:cxn>
                <a:cxn ang="f32">
                  <a:pos x="f43" y="f42"/>
                </a:cxn>
                <a:cxn ang="f33">
                  <a:pos x="f54" y="f52"/>
                </a:cxn>
              </a:cxnLst>
              <a:rect l="f51" t="f52" r="f54" b="f42"/>
              <a:pathLst>
                <a:path>
                  <a:moveTo>
                    <a:pt x="f39" y="f42"/>
                  </a:moveTo>
                  <a:lnTo>
                    <a:pt x="f53" y="f39"/>
                  </a:lnTo>
                  <a:lnTo>
                    <a:pt x="f43" y="f42"/>
                  </a:lnTo>
                  <a:close/>
                </a:path>
              </a:pathLst>
            </a:custGeom>
            <a:solidFill>
              <a:srgbClr val="17B0E4">
                <a:alpha val="66000"/>
              </a:srgbClr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sp>
        <p:nvSpPr>
          <p:cNvPr id="13" name="Title 1"/>
          <p:cNvSpPr txBox="1">
            <a:spLocks noGrp="1"/>
          </p:cNvSpPr>
          <p:nvPr>
            <p:ph type="ctrTitle"/>
          </p:nvPr>
        </p:nvSpPr>
        <p:spPr>
          <a:xfrm>
            <a:off x="1507068" y="2404533"/>
            <a:ext cx="7766931" cy="1646304"/>
          </a:xfrm>
        </p:spPr>
        <p:txBody>
          <a:bodyPr anchor="b"/>
          <a:lstStyle>
            <a:lvl1pPr algn="r">
              <a:defRPr sz="5400"/>
            </a:lvl1pPr>
          </a:lstStyle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14" name="Subtitle 2"/>
          <p:cNvSpPr txBox="1">
            <a:spLocks noGrp="1"/>
          </p:cNvSpPr>
          <p:nvPr>
            <p:ph type="subTitle" idx="1"/>
          </p:nvPr>
        </p:nvSpPr>
        <p:spPr>
          <a:xfrm>
            <a:off x="1507068" y="4050828"/>
            <a:ext cx="7766931" cy="1096895"/>
          </a:xfrm>
        </p:spPr>
        <p:txBody>
          <a:bodyPr/>
          <a:lstStyle>
            <a:lvl1pPr marL="0" indent="0" algn="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15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6E72FB0-3AD3-4997-B5C9-2120C8A2231E}" type="datetime1">
              <a:rPr lang="en-US"/>
              <a:pPr lvl="0"/>
              <a:t>5/22/2016</a:t>
            </a:fld>
            <a:endParaRPr lang="en-US"/>
          </a:p>
        </p:txBody>
      </p:sp>
      <p:sp>
        <p:nvSpPr>
          <p:cNvPr id="16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17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958B1AB-5A9B-449F-9E9E-341691BA0AB6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171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77332" y="609603"/>
            <a:ext cx="8596667" cy="3403597"/>
          </a:xfrm>
        </p:spPr>
        <p:txBody>
          <a:bodyPr anchor="ctr"/>
          <a:lstStyle>
            <a:lvl1pPr>
              <a:defRPr sz="4400"/>
            </a:lvl1pPr>
          </a:lstStyle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77332" y="4470401"/>
            <a:ext cx="8596667" cy="1570957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938D64B-C638-4EEC-8466-2BF252A167EE}" type="datetime1">
              <a:rPr lang="en-US"/>
              <a:pPr lvl="0"/>
              <a:t>5/22/2016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9D34FF5-51B5-4ED2-A36F-38F7BD01BF68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35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931334" y="609603"/>
            <a:ext cx="8094131" cy="3022604"/>
          </a:xfrm>
        </p:spPr>
        <p:txBody>
          <a:bodyPr anchor="ctr"/>
          <a:lstStyle>
            <a:lvl1pPr>
              <a:defRPr sz="4400"/>
            </a:lvl1pPr>
          </a:lstStyle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Text Placeholder 9"/>
          <p:cNvSpPr txBox="1">
            <a:spLocks noGrp="1"/>
          </p:cNvSpPr>
          <p:nvPr>
            <p:ph type="body" idx="4294967295"/>
          </p:nvPr>
        </p:nvSpPr>
        <p:spPr>
          <a:xfrm>
            <a:off x="1366141" y="3632197"/>
            <a:ext cx="7224528" cy="381003"/>
          </a:xfrm>
        </p:spPr>
        <p:txBody>
          <a:bodyPr anchor="ctr"/>
          <a:lstStyle>
            <a:lvl1pPr marL="0" indent="0">
              <a:buNone/>
              <a:defRPr sz="1600">
                <a:solidFill>
                  <a:srgbClr val="7F7F7F"/>
                </a:solidFill>
              </a:defRPr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77332" y="4470401"/>
            <a:ext cx="8596667" cy="1570957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379898C-DB9C-48C7-9D4F-7529F3547155}" type="datetime1">
              <a:rPr lang="en-US"/>
              <a:pPr lvl="0"/>
              <a:t>5/22/2016</a:t>
            </a:fld>
            <a:endParaRPr lang="en-US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788C14A-A45A-44BA-8784-4118CB04A178}" type="slidenum">
              <a:t>‹N›</a:t>
            </a:fld>
            <a:endParaRPr lang="en-US"/>
          </a:p>
        </p:txBody>
      </p:sp>
      <p:sp>
        <p:nvSpPr>
          <p:cNvPr id="8" name="TextBox 23"/>
          <p:cNvSpPr txBox="1"/>
          <p:nvPr/>
        </p:nvSpPr>
        <p:spPr>
          <a:xfrm>
            <a:off x="541873" y="790379"/>
            <a:ext cx="609603" cy="5847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none" spc="0" baseline="0">
                <a:solidFill>
                  <a:srgbClr val="9FE0F5"/>
                </a:solidFill>
                <a:uFillTx/>
                <a:latin typeface="Arial"/>
              </a:rPr>
              <a:t>“</a:t>
            </a:r>
          </a:p>
        </p:txBody>
      </p:sp>
      <p:sp>
        <p:nvSpPr>
          <p:cNvPr id="9" name="TextBox 24"/>
          <p:cNvSpPr txBox="1"/>
          <p:nvPr/>
        </p:nvSpPr>
        <p:spPr>
          <a:xfrm>
            <a:off x="8893015" y="2886559"/>
            <a:ext cx="609603" cy="5847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none" spc="0" baseline="0">
                <a:solidFill>
                  <a:srgbClr val="9FE0F5"/>
                </a:solidFill>
                <a:uFillTx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6308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77332" y="1931990"/>
            <a:ext cx="8596667" cy="2595460"/>
          </a:xfrm>
        </p:spPr>
        <p:txBody>
          <a:bodyPr anchor="b"/>
          <a:lstStyle>
            <a:lvl1pPr>
              <a:defRPr sz="4400"/>
            </a:lvl1pPr>
          </a:lstStyle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77332" y="4527450"/>
            <a:ext cx="8596667" cy="15139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8EA2F68-6655-4EB4-9C16-E34515E6A548}" type="datetime1">
              <a:rPr lang="en-US"/>
              <a:pPr lvl="0"/>
              <a:t>5/22/2016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265EFC9-8CDB-4106-9643-2C78B18A7D8A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731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931334" y="609603"/>
            <a:ext cx="8094131" cy="3022604"/>
          </a:xfrm>
        </p:spPr>
        <p:txBody>
          <a:bodyPr anchor="ctr"/>
          <a:lstStyle>
            <a:lvl1pPr>
              <a:defRPr sz="4400"/>
            </a:lvl1pPr>
          </a:lstStyle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Text Placeholder 9"/>
          <p:cNvSpPr txBox="1">
            <a:spLocks noGrp="1"/>
          </p:cNvSpPr>
          <p:nvPr>
            <p:ph type="body" idx="4294967295"/>
          </p:nvPr>
        </p:nvSpPr>
        <p:spPr>
          <a:xfrm>
            <a:off x="677332" y="4013201"/>
            <a:ext cx="8596667" cy="514249"/>
          </a:xfrm>
        </p:spPr>
        <p:txBody>
          <a:bodyPr anchor="b"/>
          <a:lstStyle>
            <a:lvl1pPr marL="0" indent="0">
              <a:buNone/>
              <a:defRPr sz="2400"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77332" y="4527450"/>
            <a:ext cx="8596667" cy="1513917"/>
          </a:xfrm>
        </p:spPr>
        <p:txBody>
          <a:bodyPr/>
          <a:lstStyle>
            <a:lvl1pPr marL="0" indent="0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BB8E26E-05D8-4941-81FD-92D24F407FB3}" type="datetime1">
              <a:rPr lang="en-US"/>
              <a:pPr lvl="0"/>
              <a:t>5/22/2016</a:t>
            </a:fld>
            <a:endParaRPr lang="en-US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D666FD9-3F1D-4BA4-BA42-371FEC7902B6}" type="slidenum">
              <a:t>‹N›</a:t>
            </a:fld>
            <a:endParaRPr lang="en-US"/>
          </a:p>
        </p:txBody>
      </p:sp>
      <p:sp>
        <p:nvSpPr>
          <p:cNvPr id="8" name="TextBox 23"/>
          <p:cNvSpPr txBox="1"/>
          <p:nvPr/>
        </p:nvSpPr>
        <p:spPr>
          <a:xfrm>
            <a:off x="541873" y="790379"/>
            <a:ext cx="609603" cy="5847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none" spc="0" baseline="0">
                <a:solidFill>
                  <a:srgbClr val="9FE0F5"/>
                </a:solidFill>
                <a:uFillTx/>
                <a:latin typeface="Arial"/>
              </a:rPr>
              <a:t>“</a:t>
            </a:r>
          </a:p>
        </p:txBody>
      </p:sp>
      <p:sp>
        <p:nvSpPr>
          <p:cNvPr id="9" name="TextBox 24"/>
          <p:cNvSpPr txBox="1"/>
          <p:nvPr/>
        </p:nvSpPr>
        <p:spPr>
          <a:xfrm>
            <a:off x="8893015" y="2886559"/>
            <a:ext cx="609603" cy="5847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none" spc="0" baseline="0">
                <a:solidFill>
                  <a:srgbClr val="9FE0F5"/>
                </a:solidFill>
                <a:uFillTx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21158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85800" y="609603"/>
            <a:ext cx="8588200" cy="3022604"/>
          </a:xfrm>
        </p:spPr>
        <p:txBody>
          <a:bodyPr anchor="ctr"/>
          <a:lstStyle>
            <a:lvl1pPr>
              <a:defRPr sz="4400"/>
            </a:lvl1pPr>
          </a:lstStyle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Text Placeholder 9"/>
          <p:cNvSpPr txBox="1">
            <a:spLocks noGrp="1"/>
          </p:cNvSpPr>
          <p:nvPr>
            <p:ph type="body" idx="4294967295"/>
          </p:nvPr>
        </p:nvSpPr>
        <p:spPr>
          <a:xfrm>
            <a:off x="677332" y="4013201"/>
            <a:ext cx="8596667" cy="514249"/>
          </a:xfrm>
        </p:spPr>
        <p:txBody>
          <a:bodyPr anchor="b"/>
          <a:lstStyle>
            <a:lvl1pPr marL="0" indent="0">
              <a:buNone/>
              <a:defRPr sz="2400">
                <a:solidFill>
                  <a:srgbClr val="5FCBEF"/>
                </a:solidFill>
              </a:defRPr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77332" y="4527450"/>
            <a:ext cx="8596667" cy="1513917"/>
          </a:xfrm>
        </p:spPr>
        <p:txBody>
          <a:bodyPr/>
          <a:lstStyle>
            <a:lvl1pPr marL="0" indent="0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A2F8886-DFAE-432B-92B3-E04E0EF8E90E}" type="datetime1">
              <a:rPr lang="en-US"/>
              <a:pPr lvl="0"/>
              <a:t>5/22/2016</a:t>
            </a:fld>
            <a:endParaRPr lang="en-US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7BE2FB2-DE7E-47BF-8E03-3BEAB7803DC1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39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240CBD4-6D87-43DE-BF96-F508FCDE473F}" type="datetime1">
              <a:rPr lang="en-US"/>
              <a:pPr lvl="0"/>
              <a:t>5/22/2016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5B5BF81-F991-4DDE-9980-C12F516EC5F9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54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7967670" y="609603"/>
            <a:ext cx="1304739" cy="5251454"/>
          </a:xfrm>
        </p:spPr>
        <p:txBody>
          <a:bodyPr vert="eaVert" anchor="ctr"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677332" y="609603"/>
            <a:ext cx="7060146" cy="525145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81673CF-F519-438D-97CE-0F729E977AE5}" type="datetime1">
              <a:rPr lang="en-US"/>
              <a:pPr lvl="0"/>
              <a:t>5/22/2016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2BE050B-DE65-4AB9-9959-B19D17555D53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100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E37C1C6-011F-4548-9EE9-EBD5C464E82F}" type="datetime1">
              <a:rPr lang="en-US"/>
              <a:pPr lvl="0"/>
              <a:t>5/22/2016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C0CBE0B-F6D8-4060-BA20-EC83A81D176B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27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77332" y="2700863"/>
            <a:ext cx="8596667" cy="1826578"/>
          </a:xfrm>
        </p:spPr>
        <p:txBody>
          <a:bodyPr anchor="b"/>
          <a:lstStyle>
            <a:lvl1pPr>
              <a:defRPr sz="4000"/>
            </a:lvl1pPr>
          </a:lstStyle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677332" y="4527450"/>
            <a:ext cx="8596667" cy="860395"/>
          </a:xfrm>
        </p:spPr>
        <p:txBody>
          <a:bodyPr/>
          <a:lstStyle>
            <a:lvl1pPr marL="0" indent="0">
              <a:buNone/>
              <a:defRPr sz="2000">
                <a:solidFill>
                  <a:srgbClr val="7F7F7F"/>
                </a:solidFill>
              </a:defRPr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D5D0CD3-C8F7-4063-812A-02CD3E99E679}" type="datetime1">
              <a:rPr lang="en-US"/>
              <a:pPr lvl="0"/>
              <a:t>5/22/2016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BEF0D1F-FFB5-4297-858E-1FFC1445E8FB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448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677332" y="2160590"/>
            <a:ext cx="4184038" cy="388076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5089971" y="2160590"/>
            <a:ext cx="4184038" cy="388076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92785EC-81A3-4583-A21B-C4892327281C}" type="datetime1">
              <a:rPr lang="en-US"/>
              <a:pPr lvl="0"/>
              <a:t>5/22/2016</a:t>
            </a:fld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3C9139E-0B51-4794-B9F6-F53ADE41FE69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857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675741" y="2160983"/>
            <a:ext cx="4185620" cy="576264"/>
          </a:xfrm>
        </p:spPr>
        <p:txBody>
          <a:bodyPr anchor="b"/>
          <a:lstStyle>
            <a:lvl1pPr marL="0" indent="0">
              <a:buNone/>
              <a:defRPr sz="2400"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675741" y="2737247"/>
            <a:ext cx="4185620" cy="33041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5088379" y="2160983"/>
            <a:ext cx="4185620" cy="576264"/>
          </a:xfrm>
        </p:spPr>
        <p:txBody>
          <a:bodyPr anchor="b"/>
          <a:lstStyle>
            <a:lvl1pPr marL="0" indent="0">
              <a:buNone/>
              <a:defRPr sz="2400"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5088379" y="2737247"/>
            <a:ext cx="4185620" cy="33041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8517C99-6000-4F6C-AEF6-89C829A2DD50}" type="datetime1">
              <a:rPr lang="en-US"/>
              <a:pPr lvl="0"/>
              <a:t>5/22/2016</a:t>
            </a:fld>
            <a:endParaRPr lang="en-US"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5BE4E2A-255D-4EA0-A622-BABD59360195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474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564138C-8ECF-4F9F-B5FB-4A8872839E1C}" type="datetime1">
              <a:rPr lang="en-US"/>
              <a:pPr lvl="0"/>
              <a:t>5/22/2016</a:t>
            </a:fld>
            <a:endParaRPr lang="en-US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8941FE8-7D09-4E4C-8FE2-4FC8CFD3487B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975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0707E26-80A5-484C-BA4B-F432D211E79E}" type="datetime1">
              <a:rPr lang="en-US"/>
              <a:pPr lvl="0"/>
              <a:t>5/22/2016</a:t>
            </a:fld>
            <a:endParaRPr lang="en-US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627A403-BB58-4283-B8D6-5C4C85302B66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609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77332" y="1498601"/>
            <a:ext cx="3854525" cy="1278468"/>
          </a:xfrm>
        </p:spPr>
        <p:txBody>
          <a:bodyPr anchor="b"/>
          <a:lstStyle>
            <a:lvl1pPr>
              <a:defRPr sz="2000"/>
            </a:lvl1pPr>
          </a:lstStyle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760457" y="514926"/>
            <a:ext cx="4513542" cy="552643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677332" y="2777069"/>
            <a:ext cx="3854525" cy="2584451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3AA207-2FB6-40F4-85D8-A6C4E7D2FB5B}" type="datetime1">
              <a:rPr lang="en-US"/>
              <a:pPr lvl="0"/>
              <a:t>5/22/2016</a:t>
            </a:fld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710D778-E4B0-47DE-B93A-8EE6DAEC9A6B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870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77332" y="4800600"/>
            <a:ext cx="8596667" cy="566735"/>
          </a:xfrm>
        </p:spPr>
        <p:txBody>
          <a:bodyPr anchor="b"/>
          <a:lstStyle>
            <a:lvl1pPr>
              <a:defRPr sz="2400"/>
            </a:lvl1pPr>
          </a:lstStyle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677332" y="609603"/>
            <a:ext cx="8596667" cy="3845719"/>
          </a:xfrm>
        </p:spPr>
        <p:txBody>
          <a:bodyPr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it-IT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677332" y="5367335"/>
            <a:ext cx="8596667" cy="674022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6E2B04F-2033-4C31-9007-02313DB397B1}" type="slidenum">
              <a:t>‹N›</a:t>
            </a:fld>
            <a:endParaRPr lang="en-US"/>
          </a:p>
        </p:txBody>
      </p:sp>
      <p:sp>
        <p:nvSpPr>
          <p:cNvPr id="7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EB62218-4D62-40EF-9C9C-564C7B342012}" type="datetime1">
              <a:rPr lang="en-US"/>
              <a:pPr lvl="0"/>
              <a:t>5/22/2016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32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3"/>
          <p:cNvGrpSpPr/>
          <p:nvPr/>
        </p:nvGrpSpPr>
        <p:grpSpPr>
          <a:xfrm>
            <a:off x="0" y="-8467"/>
            <a:ext cx="12192005" cy="6866467"/>
            <a:chOff x="0" y="-8467"/>
            <a:chExt cx="12192005" cy="6866467"/>
          </a:xfrm>
        </p:grpSpPr>
        <p:cxnSp>
          <p:nvCxnSpPr>
            <p:cNvPr id="3" name="Straight Connector 19"/>
            <p:cNvCxnSpPr/>
            <p:nvPr/>
          </p:nvCxnSpPr>
          <p:spPr>
            <a:xfrm>
              <a:off x="9371008" y="0"/>
              <a:ext cx="1219207" cy="6858000"/>
            </a:xfrm>
            <a:prstGeom prst="straightConnector1">
              <a:avLst/>
            </a:prstGeom>
            <a:noFill/>
            <a:ln w="9528">
              <a:solidFill>
                <a:srgbClr val="5FCBEF">
                  <a:alpha val="70000"/>
                </a:srgbClr>
              </a:solidFill>
              <a:prstDash val="solid"/>
            </a:ln>
          </p:spPr>
        </p:cxnSp>
        <p:cxnSp>
          <p:nvCxnSpPr>
            <p:cNvPr id="4" name="Straight Connector 20"/>
            <p:cNvCxnSpPr/>
            <p:nvPr/>
          </p:nvCxnSpPr>
          <p:spPr>
            <a:xfrm flipH="1">
              <a:off x="7425266" y="3681410"/>
              <a:ext cx="4763557" cy="3176590"/>
            </a:xfrm>
            <a:prstGeom prst="straightConnector1">
              <a:avLst/>
            </a:prstGeom>
            <a:noFill/>
            <a:ln w="9528">
              <a:solidFill>
                <a:srgbClr val="5FCBEF">
                  <a:alpha val="70000"/>
                </a:srgbClr>
              </a:solidFill>
              <a:prstDash val="solid"/>
            </a:ln>
          </p:spPr>
        </p:cxnSp>
        <p:sp>
          <p:nvSpPr>
            <p:cNvPr id="5" name="Rectangle 23"/>
            <p:cNvSpPr/>
            <p:nvPr/>
          </p:nvSpPr>
          <p:spPr>
            <a:xfrm>
              <a:off x="9181472" y="-8467"/>
              <a:ext cx="3007351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07349"/>
                <a:gd name="f4" fmla="val 6866467"/>
                <a:gd name="f5" fmla="val 2045532"/>
                <a:gd name="f6" fmla="*/ f0 1 3007349"/>
                <a:gd name="f7" fmla="*/ f1 1 6866467"/>
                <a:gd name="f8" fmla="+- f4 0 f2"/>
                <a:gd name="f9" fmla="+- f3 0 f2"/>
                <a:gd name="f10" fmla="*/ f9 1 3007349"/>
                <a:gd name="f11" fmla="*/ f8 1 6866467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3007349" h="6866467">
                  <a:moveTo>
                    <a:pt x="f5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5FCBEF">
                <a:alpha val="36000"/>
              </a:srgbClr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6" name="Rectangle 25"/>
            <p:cNvSpPr/>
            <p:nvPr/>
          </p:nvSpPr>
          <p:spPr>
            <a:xfrm>
              <a:off x="9603440" y="-8467"/>
              <a:ext cx="2588556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73311"/>
                <a:gd name="f4" fmla="val 6866467"/>
                <a:gd name="f5" fmla="val 1202336"/>
                <a:gd name="f6" fmla="*/ f0 1 2573311"/>
                <a:gd name="f7" fmla="*/ f1 1 6866467"/>
                <a:gd name="f8" fmla="+- f4 0 f2"/>
                <a:gd name="f9" fmla="+- f3 0 f2"/>
                <a:gd name="f10" fmla="*/ f9 1 2573311"/>
                <a:gd name="f11" fmla="*/ f8 1 6866467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2573311" h="6866467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5FCBEF">
                <a:alpha val="20000"/>
              </a:srgbClr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7" name="Isosceles Triangle 23"/>
            <p:cNvSpPr/>
            <p:nvPr/>
          </p:nvSpPr>
          <p:spPr>
            <a:xfrm>
              <a:off x="8932334" y="3047996"/>
              <a:ext cx="3259671" cy="38100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100000"/>
                <a:gd name="f8" fmla="+- 0 0 -360"/>
                <a:gd name="f9" fmla="+- 0 0 -270"/>
                <a:gd name="f10" fmla="+- 0 0 -180"/>
                <a:gd name="f11" fmla="+- 0 0 -90"/>
                <a:gd name="f12" fmla="abs f3"/>
                <a:gd name="f13" fmla="abs f4"/>
                <a:gd name="f14" fmla="abs f5"/>
                <a:gd name="f15" fmla="*/ f8 f0 1"/>
                <a:gd name="f16" fmla="*/ f9 f0 1"/>
                <a:gd name="f17" fmla="*/ f10 f0 1"/>
                <a:gd name="f18" fmla="*/ f11 f0 1"/>
                <a:gd name="f19" fmla="?: f12 f3 1"/>
                <a:gd name="f20" fmla="?: f13 f4 1"/>
                <a:gd name="f21" fmla="?: f14 f5 1"/>
                <a:gd name="f22" fmla="*/ f15 1 f2"/>
                <a:gd name="f23" fmla="*/ f16 1 f2"/>
                <a:gd name="f24" fmla="*/ f17 1 f2"/>
                <a:gd name="f25" fmla="*/ f18 1 f2"/>
                <a:gd name="f26" fmla="*/ f19 1 21600"/>
                <a:gd name="f27" fmla="*/ f20 1 21600"/>
                <a:gd name="f28" fmla="*/ 21600 f19 1"/>
                <a:gd name="f29" fmla="*/ 21600 f20 1"/>
                <a:gd name="f30" fmla="+- f22 0 f1"/>
                <a:gd name="f31" fmla="+- f23 0 f1"/>
                <a:gd name="f32" fmla="+- f24 0 f1"/>
                <a:gd name="f33" fmla="+- f25 0 f1"/>
                <a:gd name="f34" fmla="min f27 f26"/>
                <a:gd name="f35" fmla="*/ f28 1 f21"/>
                <a:gd name="f36" fmla="*/ f29 1 f21"/>
                <a:gd name="f37" fmla="val f35"/>
                <a:gd name="f38" fmla="val f36"/>
                <a:gd name="f39" fmla="*/ f6 f34 1"/>
                <a:gd name="f40" fmla="+- f38 0 f6"/>
                <a:gd name="f41" fmla="+- f37 0 f6"/>
                <a:gd name="f42" fmla="*/ f38 f34 1"/>
                <a:gd name="f43" fmla="*/ f37 f34 1"/>
                <a:gd name="f44" fmla="*/ f40 1 2"/>
                <a:gd name="f45" fmla="*/ f41 1 2"/>
                <a:gd name="f46" fmla="*/ f41 f7 1"/>
                <a:gd name="f47" fmla="+- f6 f44 0"/>
                <a:gd name="f48" fmla="*/ f46 1 200000"/>
                <a:gd name="f49" fmla="*/ f46 1 100000"/>
                <a:gd name="f50" fmla="+- f48 f45 0"/>
                <a:gd name="f51" fmla="*/ f48 f34 1"/>
                <a:gd name="f52" fmla="*/ f47 f34 1"/>
                <a:gd name="f53" fmla="*/ f49 f34 1"/>
                <a:gd name="f54" fmla="*/ f50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3" y="f39"/>
                </a:cxn>
                <a:cxn ang="f31">
                  <a:pos x="f51" y="f52"/>
                </a:cxn>
                <a:cxn ang="f32">
                  <a:pos x="f39" y="f42"/>
                </a:cxn>
                <a:cxn ang="f32">
                  <a:pos x="f53" y="f42"/>
                </a:cxn>
                <a:cxn ang="f32">
                  <a:pos x="f43" y="f42"/>
                </a:cxn>
                <a:cxn ang="f33">
                  <a:pos x="f54" y="f52"/>
                </a:cxn>
              </a:cxnLst>
              <a:rect l="f51" t="f52" r="f54" b="f42"/>
              <a:pathLst>
                <a:path>
                  <a:moveTo>
                    <a:pt x="f39" y="f42"/>
                  </a:moveTo>
                  <a:lnTo>
                    <a:pt x="f53" y="f39"/>
                  </a:lnTo>
                  <a:lnTo>
                    <a:pt x="f43" y="f42"/>
                  </a:lnTo>
                  <a:close/>
                </a:path>
              </a:pathLst>
            </a:custGeom>
            <a:solidFill>
              <a:srgbClr val="17B0E4">
                <a:alpha val="66000"/>
              </a:srgbClr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8" name="Rectangle 27"/>
            <p:cNvSpPr/>
            <p:nvPr/>
          </p:nvSpPr>
          <p:spPr>
            <a:xfrm>
              <a:off x="9334496" y="-8467"/>
              <a:ext cx="2854327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58013"/>
                <a:gd name="f4" fmla="val 6866467"/>
                <a:gd name="f5" fmla="val 2473942"/>
                <a:gd name="f6" fmla="*/ f0 1 2858013"/>
                <a:gd name="f7" fmla="*/ f1 1 6866467"/>
                <a:gd name="f8" fmla="+- f4 0 f2"/>
                <a:gd name="f9" fmla="+- f3 0 f2"/>
                <a:gd name="f10" fmla="*/ f9 1 2858013"/>
                <a:gd name="f11" fmla="*/ f8 1 6866467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2858013" h="6866467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17B0E4">
                <a:alpha val="50000"/>
              </a:srgbClr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9" name="Rectangle 28"/>
            <p:cNvSpPr/>
            <p:nvPr/>
          </p:nvSpPr>
          <p:spPr>
            <a:xfrm>
              <a:off x="10898733" y="-8467"/>
              <a:ext cx="1290090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0094"/>
                <a:gd name="f4" fmla="val 6858000"/>
                <a:gd name="f5" fmla="val 1019735"/>
                <a:gd name="f6" fmla="*/ f0 1 1290094"/>
                <a:gd name="f7" fmla="*/ f1 1 6858000"/>
                <a:gd name="f8" fmla="+- f4 0 f2"/>
                <a:gd name="f9" fmla="+- f3 0 f2"/>
                <a:gd name="f10" fmla="*/ f9 1 1290094"/>
                <a:gd name="f11" fmla="*/ f8 1 6858000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1290094" h="6858000">
                  <a:moveTo>
                    <a:pt x="f5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2E83C3">
                <a:alpha val="70000"/>
              </a:srgbClr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0" name="Rectangle 29"/>
            <p:cNvSpPr/>
            <p:nvPr/>
          </p:nvSpPr>
          <p:spPr>
            <a:xfrm>
              <a:off x="10938994" y="-8467"/>
              <a:ext cx="1249829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9825"/>
                <a:gd name="f4" fmla="val 6858000"/>
                <a:gd name="f5" fmla="val 1109382"/>
                <a:gd name="f6" fmla="*/ f0 1 1249825"/>
                <a:gd name="f7" fmla="*/ f1 1 6858000"/>
                <a:gd name="f8" fmla="+- f4 0 f2"/>
                <a:gd name="f9" fmla="+- f3 0 f2"/>
                <a:gd name="f10" fmla="*/ f9 1 1249825"/>
                <a:gd name="f11" fmla="*/ f8 1 6858000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1249825" h="6858000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236292">
                <a:alpha val="80000"/>
              </a:srgbClr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1" name="Isosceles Triangle 27"/>
            <p:cNvSpPr/>
            <p:nvPr/>
          </p:nvSpPr>
          <p:spPr>
            <a:xfrm>
              <a:off x="10371664" y="3589870"/>
              <a:ext cx="1817159" cy="326812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100000"/>
                <a:gd name="f8" fmla="+- 0 0 -360"/>
                <a:gd name="f9" fmla="+- 0 0 -270"/>
                <a:gd name="f10" fmla="+- 0 0 -180"/>
                <a:gd name="f11" fmla="+- 0 0 -90"/>
                <a:gd name="f12" fmla="abs f3"/>
                <a:gd name="f13" fmla="abs f4"/>
                <a:gd name="f14" fmla="abs f5"/>
                <a:gd name="f15" fmla="*/ f8 f0 1"/>
                <a:gd name="f16" fmla="*/ f9 f0 1"/>
                <a:gd name="f17" fmla="*/ f10 f0 1"/>
                <a:gd name="f18" fmla="*/ f11 f0 1"/>
                <a:gd name="f19" fmla="?: f12 f3 1"/>
                <a:gd name="f20" fmla="?: f13 f4 1"/>
                <a:gd name="f21" fmla="?: f14 f5 1"/>
                <a:gd name="f22" fmla="*/ f15 1 f2"/>
                <a:gd name="f23" fmla="*/ f16 1 f2"/>
                <a:gd name="f24" fmla="*/ f17 1 f2"/>
                <a:gd name="f25" fmla="*/ f18 1 f2"/>
                <a:gd name="f26" fmla="*/ f19 1 21600"/>
                <a:gd name="f27" fmla="*/ f20 1 21600"/>
                <a:gd name="f28" fmla="*/ 21600 f19 1"/>
                <a:gd name="f29" fmla="*/ 21600 f20 1"/>
                <a:gd name="f30" fmla="+- f22 0 f1"/>
                <a:gd name="f31" fmla="+- f23 0 f1"/>
                <a:gd name="f32" fmla="+- f24 0 f1"/>
                <a:gd name="f33" fmla="+- f25 0 f1"/>
                <a:gd name="f34" fmla="min f27 f26"/>
                <a:gd name="f35" fmla="*/ f28 1 f21"/>
                <a:gd name="f36" fmla="*/ f29 1 f21"/>
                <a:gd name="f37" fmla="val f35"/>
                <a:gd name="f38" fmla="val f36"/>
                <a:gd name="f39" fmla="*/ f6 f34 1"/>
                <a:gd name="f40" fmla="+- f38 0 f6"/>
                <a:gd name="f41" fmla="+- f37 0 f6"/>
                <a:gd name="f42" fmla="*/ f38 f34 1"/>
                <a:gd name="f43" fmla="*/ f37 f34 1"/>
                <a:gd name="f44" fmla="*/ f40 1 2"/>
                <a:gd name="f45" fmla="*/ f41 1 2"/>
                <a:gd name="f46" fmla="*/ f41 f7 1"/>
                <a:gd name="f47" fmla="+- f6 f44 0"/>
                <a:gd name="f48" fmla="*/ f46 1 200000"/>
                <a:gd name="f49" fmla="*/ f46 1 100000"/>
                <a:gd name="f50" fmla="+- f48 f45 0"/>
                <a:gd name="f51" fmla="*/ f48 f34 1"/>
                <a:gd name="f52" fmla="*/ f47 f34 1"/>
                <a:gd name="f53" fmla="*/ f49 f34 1"/>
                <a:gd name="f54" fmla="*/ f50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3" y="f39"/>
                </a:cxn>
                <a:cxn ang="f31">
                  <a:pos x="f51" y="f52"/>
                </a:cxn>
                <a:cxn ang="f32">
                  <a:pos x="f39" y="f42"/>
                </a:cxn>
                <a:cxn ang="f32">
                  <a:pos x="f53" y="f42"/>
                </a:cxn>
                <a:cxn ang="f32">
                  <a:pos x="f43" y="f42"/>
                </a:cxn>
                <a:cxn ang="f33">
                  <a:pos x="f54" y="f52"/>
                </a:cxn>
              </a:cxnLst>
              <a:rect l="f51" t="f52" r="f54" b="f42"/>
              <a:pathLst>
                <a:path>
                  <a:moveTo>
                    <a:pt x="f39" y="f42"/>
                  </a:moveTo>
                  <a:lnTo>
                    <a:pt x="f53" y="f39"/>
                  </a:lnTo>
                  <a:lnTo>
                    <a:pt x="f43" y="f42"/>
                  </a:lnTo>
                  <a:close/>
                </a:path>
              </a:pathLst>
            </a:custGeom>
            <a:solidFill>
              <a:srgbClr val="17B0E4">
                <a:alpha val="66000"/>
              </a:srgbClr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2" name="Isosceles Triangle 18"/>
            <p:cNvSpPr/>
            <p:nvPr/>
          </p:nvSpPr>
          <p:spPr>
            <a:xfrm>
              <a:off x="0" y="4013201"/>
              <a:ext cx="448732" cy="284479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360"/>
                <a:gd name="f8" fmla="+- 0 0 -270"/>
                <a:gd name="f9" fmla="+- 0 0 -180"/>
                <a:gd name="f10" fmla="+- 0 0 -90"/>
                <a:gd name="f11" fmla="abs f3"/>
                <a:gd name="f12" fmla="abs f4"/>
                <a:gd name="f13" fmla="abs f5"/>
                <a:gd name="f14" fmla="*/ f7 f0 1"/>
                <a:gd name="f15" fmla="*/ f8 f0 1"/>
                <a:gd name="f16" fmla="*/ f9 f0 1"/>
                <a:gd name="f17" fmla="*/ f10 f0 1"/>
                <a:gd name="f18" fmla="?: f11 f3 1"/>
                <a:gd name="f19" fmla="?: f12 f4 1"/>
                <a:gd name="f20" fmla="?: f13 f5 1"/>
                <a:gd name="f21" fmla="*/ f14 1 f2"/>
                <a:gd name="f22" fmla="*/ f15 1 f2"/>
                <a:gd name="f23" fmla="*/ f16 1 f2"/>
                <a:gd name="f24" fmla="*/ f17 1 f2"/>
                <a:gd name="f25" fmla="*/ f18 1 21600"/>
                <a:gd name="f26" fmla="*/ f19 1 21600"/>
                <a:gd name="f27" fmla="*/ 21600 f18 1"/>
                <a:gd name="f28" fmla="*/ 21600 f19 1"/>
                <a:gd name="f29" fmla="+- f21 0 f1"/>
                <a:gd name="f30" fmla="+- f22 0 f1"/>
                <a:gd name="f31" fmla="+- f23 0 f1"/>
                <a:gd name="f32" fmla="+- f24 0 f1"/>
                <a:gd name="f33" fmla="min f26 f25"/>
                <a:gd name="f34" fmla="*/ f27 1 f20"/>
                <a:gd name="f35" fmla="*/ f28 1 f20"/>
                <a:gd name="f36" fmla="val f34"/>
                <a:gd name="f37" fmla="val f35"/>
                <a:gd name="f38" fmla="*/ f6 f33 1"/>
                <a:gd name="f39" fmla="+- f37 0 f6"/>
                <a:gd name="f40" fmla="+- f36 0 f6"/>
                <a:gd name="f41" fmla="*/ f37 f33 1"/>
                <a:gd name="f42" fmla="*/ f36 f33 1"/>
                <a:gd name="f43" fmla="*/ f39 1 2"/>
                <a:gd name="f44" fmla="*/ f40 1 2"/>
                <a:gd name="f45" fmla="*/ f40 f6 1"/>
                <a:gd name="f46" fmla="+- f6 f43 0"/>
                <a:gd name="f47" fmla="*/ f45 1 200000"/>
                <a:gd name="f48" fmla="*/ f45 1 100000"/>
                <a:gd name="f49" fmla="+- f47 f44 0"/>
                <a:gd name="f50" fmla="*/ f47 f33 1"/>
                <a:gd name="f51" fmla="*/ f46 f33 1"/>
                <a:gd name="f52" fmla="*/ f48 f33 1"/>
                <a:gd name="f53" fmla="*/ f49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52" y="f38"/>
                </a:cxn>
                <a:cxn ang="f30">
                  <a:pos x="f50" y="f51"/>
                </a:cxn>
                <a:cxn ang="f31">
                  <a:pos x="f38" y="f41"/>
                </a:cxn>
                <a:cxn ang="f31">
                  <a:pos x="f52" y="f41"/>
                </a:cxn>
                <a:cxn ang="f31">
                  <a:pos x="f42" y="f41"/>
                </a:cxn>
                <a:cxn ang="f32">
                  <a:pos x="f53" y="f51"/>
                </a:cxn>
              </a:cxnLst>
              <a:rect l="f50" t="f51" r="f53" b="f41"/>
              <a:pathLst>
                <a:path>
                  <a:moveTo>
                    <a:pt x="f38" y="f41"/>
                  </a:moveTo>
                  <a:lnTo>
                    <a:pt x="f52" y="f38"/>
                  </a:lnTo>
                  <a:lnTo>
                    <a:pt x="f42" y="f41"/>
                  </a:lnTo>
                  <a:close/>
                </a:path>
              </a:pathLst>
            </a:custGeom>
            <a:solidFill>
              <a:srgbClr val="5FCBEF">
                <a:alpha val="70000"/>
              </a:srgbClr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sp>
        <p:nvSpPr>
          <p:cNvPr id="13" name="Title Placeholder 1"/>
          <p:cNvSpPr txBox="1">
            <a:spLocks noGrp="1"/>
          </p:cNvSpPr>
          <p:nvPr>
            <p:ph type="title"/>
          </p:nvPr>
        </p:nvSpPr>
        <p:spPr>
          <a:xfrm>
            <a:off x="677332" y="609603"/>
            <a:ext cx="8596667" cy="13207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14" name="Text Placeholder 2"/>
          <p:cNvSpPr txBox="1">
            <a:spLocks noGrp="1"/>
          </p:cNvSpPr>
          <p:nvPr>
            <p:ph type="body" idx="1"/>
          </p:nvPr>
        </p:nvSpPr>
        <p:spPr>
          <a:xfrm>
            <a:off x="677332" y="2160590"/>
            <a:ext cx="8596667" cy="388076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15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7205133" y="6041358"/>
            <a:ext cx="91194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900" b="0" i="0" u="none" strike="noStrike" kern="1200" cap="none" spc="0" baseline="0">
                <a:solidFill>
                  <a:srgbClr val="898989"/>
                </a:solidFill>
                <a:uFillTx/>
                <a:latin typeface="Trebuchet MS"/>
              </a:defRPr>
            </a:lvl1pPr>
          </a:lstStyle>
          <a:p>
            <a:pPr lvl="0"/>
            <a:fld id="{E3528BF8-4FE2-4623-8960-A74E2520EB3F}" type="datetime1">
              <a:rPr lang="en-US"/>
              <a:pPr lvl="0"/>
              <a:t>5/22/2016</a:t>
            </a:fld>
            <a:endParaRPr lang="en-US"/>
          </a:p>
        </p:txBody>
      </p:sp>
      <p:sp>
        <p:nvSpPr>
          <p:cNvPr id="16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677332" y="6041358"/>
            <a:ext cx="6297609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900" b="0" i="0" u="none" strike="noStrike" kern="1200" cap="none" spc="0" baseline="0">
                <a:solidFill>
                  <a:srgbClr val="898989"/>
                </a:solidFill>
                <a:uFillTx/>
                <a:latin typeface="Trebuchet MS"/>
              </a:defRPr>
            </a:lvl1pPr>
          </a:lstStyle>
          <a:p>
            <a:pPr lvl="0"/>
            <a:endParaRPr lang="en-US"/>
          </a:p>
        </p:txBody>
      </p:sp>
      <p:sp>
        <p:nvSpPr>
          <p:cNvPr id="17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8590659" y="6041358"/>
            <a:ext cx="68334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900" b="0" i="0" u="none" strike="noStrike" kern="1200" cap="none" spc="0" baseline="0">
                <a:solidFill>
                  <a:srgbClr val="5FCBEF"/>
                </a:solidFill>
                <a:uFillTx/>
                <a:latin typeface="Trebuchet MS"/>
              </a:defRPr>
            </a:lvl1pPr>
          </a:lstStyle>
          <a:p>
            <a:pPr lvl="0"/>
            <a:fld id="{7DCFCF95-00CE-4E87-836A-5D0D319DE869}" type="slidenum"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l" defTabSz="4572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it-IT" sz="3600" b="0" i="0" u="none" strike="noStrike" kern="1200" cap="none" spc="0" baseline="0">
          <a:solidFill>
            <a:srgbClr val="5FCBEF"/>
          </a:solidFill>
          <a:uFillTx/>
          <a:latin typeface="Trebuchet MS"/>
        </a:defRPr>
      </a:lvl1pPr>
    </p:titleStyle>
    <p:bodyStyle>
      <a:lvl1pPr marL="342900" marR="0" lvl="0" indent="-34290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5FCBEF"/>
        </a:buClr>
        <a:buSzPct val="80000"/>
        <a:buFont typeface="Wingdings 3"/>
        <a:buChar char=""/>
        <a:tabLst/>
        <a:defRPr lang="it-IT" sz="1800" b="0" i="0" u="none" strike="noStrike" kern="1200" cap="none" spc="0" baseline="0">
          <a:solidFill>
            <a:srgbClr val="404040"/>
          </a:solidFill>
          <a:uFillTx/>
          <a:latin typeface="Trebuchet MS"/>
        </a:defRPr>
      </a:lvl1pPr>
      <a:lvl2pPr marL="742950" marR="0" lvl="1" indent="-28575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5FCBEF"/>
        </a:buClr>
        <a:buSzPct val="80000"/>
        <a:buFont typeface="Wingdings 3"/>
        <a:buChar char=""/>
        <a:tabLst/>
        <a:defRPr lang="it-IT" sz="1600" b="0" i="0" u="none" strike="noStrike" kern="1200" cap="none" spc="0" baseline="0">
          <a:solidFill>
            <a:srgbClr val="404040"/>
          </a:solidFill>
          <a:uFillTx/>
          <a:latin typeface="Trebuchet MS"/>
        </a:defRPr>
      </a:lvl2pPr>
      <a:lvl3pPr marL="1143000" marR="0" lvl="2" indent="-22860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5FCBEF"/>
        </a:buClr>
        <a:buSzPct val="80000"/>
        <a:buFont typeface="Wingdings 3"/>
        <a:buChar char=""/>
        <a:tabLst/>
        <a:defRPr lang="it-IT" sz="1400" b="0" i="0" u="none" strike="noStrike" kern="1200" cap="none" spc="0" baseline="0">
          <a:solidFill>
            <a:srgbClr val="404040"/>
          </a:solidFill>
          <a:uFillTx/>
          <a:latin typeface="Trebuchet MS"/>
        </a:defRPr>
      </a:lvl3pPr>
      <a:lvl4pPr marL="1600200" marR="0" lvl="3" indent="-22860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5FCBEF"/>
        </a:buClr>
        <a:buSzPct val="80000"/>
        <a:buFont typeface="Wingdings 3"/>
        <a:buChar char=""/>
        <a:tabLst/>
        <a:defRPr lang="it-IT" sz="1200" b="0" i="0" u="none" strike="noStrike" kern="1200" cap="none" spc="0" baseline="0">
          <a:solidFill>
            <a:srgbClr val="404040"/>
          </a:solidFill>
          <a:uFillTx/>
          <a:latin typeface="Trebuchet MS"/>
        </a:defRPr>
      </a:lvl4pPr>
      <a:lvl5pPr marL="2057400" marR="0" lvl="4" indent="-22860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5FCBEF"/>
        </a:buClr>
        <a:buSzPct val="80000"/>
        <a:buFont typeface="Wingdings 3"/>
        <a:buChar char=""/>
        <a:tabLst/>
        <a:defRPr lang="it-IT" sz="1200" b="0" i="0" u="none" strike="noStrike" kern="1200" cap="none" spc="0" baseline="0">
          <a:solidFill>
            <a:srgbClr val="404040"/>
          </a:solidFill>
          <a:uFillTx/>
          <a:latin typeface="Trebuchet M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ctrTitle"/>
          </p:nvPr>
        </p:nvSpPr>
        <p:spPr>
          <a:xfrm>
            <a:off x="737938" y="866274"/>
            <a:ext cx="9192125" cy="3184554"/>
          </a:xfrm>
        </p:spPr>
        <p:txBody>
          <a:bodyPr/>
          <a:lstStyle/>
          <a:p>
            <a:pPr lvl="0"/>
            <a:r>
              <a:rPr lang="it-IT" sz="3600" dirty="0"/>
              <a:t>"Valutazione della Qualità percepita </a:t>
            </a:r>
            <a:r>
              <a:rPr lang="it-IT" sz="3600" dirty="0" smtClean="0"/>
              <a:t>dei </a:t>
            </a:r>
            <a:r>
              <a:rPr lang="it-IT" sz="3600" dirty="0"/>
              <a:t>servizi di </a:t>
            </a:r>
            <a:r>
              <a:rPr lang="it-IT" sz="3600" dirty="0" smtClean="0"/>
              <a:t>ricovero, di DH e dei </a:t>
            </a:r>
            <a:r>
              <a:rPr lang="it-IT" sz="3600" dirty="0"/>
              <a:t>servizi diagnostici e </a:t>
            </a:r>
            <a:r>
              <a:rPr lang="it-IT" sz="3600" dirty="0" smtClean="0"/>
              <a:t>ambulatoriali«</a:t>
            </a:r>
            <a:br>
              <a:rPr lang="it-IT" sz="3600" dirty="0" smtClean="0"/>
            </a:br>
            <a:r>
              <a:rPr lang="it-IT" sz="3600" dirty="0"/>
              <a:t/>
            </a:r>
            <a:br>
              <a:rPr lang="it-IT" sz="3600" dirty="0"/>
            </a:br>
            <a:r>
              <a:rPr lang="it-IT" sz="3600" dirty="0" smtClean="0"/>
              <a:t>Massimo Attanasio </a:t>
            </a:r>
            <a:endParaRPr lang="it-IT" sz="3600" dirty="0"/>
          </a:p>
        </p:txBody>
      </p:sp>
      <p:sp>
        <p:nvSpPr>
          <p:cNvPr id="3" name="Sottotitolo 2"/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it-IT" dirty="0" smtClean="0"/>
              <a:t>Enna, 23/05/2016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0631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7332" y="113660"/>
            <a:ext cx="8596667" cy="537272"/>
          </a:xfrm>
        </p:spPr>
        <p:txBody>
          <a:bodyPr/>
          <a:lstStyle/>
          <a:p>
            <a:r>
              <a:rPr lang="it-IT" sz="3200" dirty="0"/>
              <a:t>1</a:t>
            </a:r>
            <a:r>
              <a:rPr lang="it-IT" sz="3200" dirty="0" smtClean="0"/>
              <a:t>° Quadrimestre: I </a:t>
            </a:r>
            <a:r>
              <a:rPr lang="it-IT" sz="3200" dirty="0" err="1" smtClean="0"/>
              <a:t>Day</a:t>
            </a:r>
            <a:r>
              <a:rPr lang="it-IT" sz="3200" dirty="0" smtClean="0"/>
              <a:t> Hospital</a:t>
            </a:r>
            <a:endParaRPr lang="it-IT" sz="3200" dirty="0"/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628462"/>
              </p:ext>
            </p:extLst>
          </p:nvPr>
        </p:nvGraphicFramePr>
        <p:xfrm>
          <a:off x="357035" y="942815"/>
          <a:ext cx="10996682" cy="54114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41697"/>
                <a:gridCol w="1793919"/>
                <a:gridCol w="1224366"/>
                <a:gridCol w="1452359"/>
                <a:gridCol w="1734207"/>
                <a:gridCol w="1813035"/>
                <a:gridCol w="898634"/>
                <a:gridCol w="1038465"/>
              </a:tblGrid>
              <a:tr h="668629">
                <a:tc row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1" u="none" strike="noStrike" dirty="0" smtClean="0">
                          <a:effectLst/>
                          <a:latin typeface="Trebuchet MS" panose="020B0603020202020204" pitchFamily="34" charset="0"/>
                        </a:rPr>
                        <a:t>Azienda</a:t>
                      </a:r>
                      <a:endParaRPr lang="it-IT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Programmato </a:t>
                      </a:r>
                      <a:r>
                        <a:rPr lang="it-IT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nel  1° quadrimestre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Effettuato</a:t>
                      </a:r>
                      <a:r>
                        <a:rPr lang="it-IT" sz="20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(al 30/04/2016)</a:t>
                      </a:r>
                      <a:endParaRPr lang="it-IT" sz="2000" b="1" i="0" u="none" strike="noStrike" kern="12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Differenza</a:t>
                      </a:r>
                      <a:r>
                        <a:rPr lang="it-IT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 tra effettuato e programmato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000125"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N° consensi da raccogliere</a:t>
                      </a:r>
                      <a:endParaRPr lang="it-IT" sz="20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N° interviste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Numero di consensi*</a:t>
                      </a:r>
                      <a:endParaRPr lang="it-IT" sz="2000" dirty="0"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Numero di interviste*</a:t>
                      </a:r>
                      <a:endParaRPr lang="it-IT" sz="2000" b="1" u="none" strike="noStrike" kern="1200" dirty="0" smtClean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stato consensi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stato interviste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40249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BLF_PA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2000" b="0" i="0" u="none" strike="noStrike" dirty="0"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it-IT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-57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-19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-100</a:t>
                      </a:r>
                      <a:r>
                        <a:rPr lang="it-IT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,</a:t>
                      </a:r>
                      <a:endParaRPr lang="it-IT" sz="2000" b="0" i="0" u="none" strike="noStrike" dirty="0">
                        <a:solidFill>
                          <a:srgbClr val="FF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0249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BPL_ME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it-IT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it-IT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-27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-9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-</a:t>
                      </a:r>
                      <a:r>
                        <a:rPr lang="it-IT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100%</a:t>
                      </a:r>
                      <a:endParaRPr lang="it-IT" sz="2000" b="0" i="0" u="none" strike="noStrike" dirty="0">
                        <a:solidFill>
                          <a:srgbClr val="FF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0249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>
                          <a:effectLst/>
                          <a:latin typeface="Trebuchet MS" panose="020B0603020202020204" pitchFamily="34" charset="0"/>
                        </a:rPr>
                        <a:t>CAN_CT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93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6</a:t>
                      </a:r>
                      <a:endParaRPr lang="it-IT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3</a:t>
                      </a:r>
                      <a:endParaRPr lang="it-IT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-87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-28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-</a:t>
                      </a:r>
                      <a:r>
                        <a:rPr lang="it-IT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90%</a:t>
                      </a:r>
                      <a:endParaRPr lang="it-IT" sz="2000" b="0" i="0" u="none" strike="noStrike" dirty="0">
                        <a:solidFill>
                          <a:srgbClr val="FF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0249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CIV_PA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53</a:t>
                      </a:r>
                      <a:endParaRPr lang="it-IT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45</a:t>
                      </a:r>
                      <a:endParaRPr lang="it-IT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-82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0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-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0249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>
                          <a:effectLst/>
                          <a:latin typeface="Trebuchet MS" panose="020B0603020202020204" pitchFamily="34" charset="0"/>
                        </a:rPr>
                        <a:t>GAR_CT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it-IT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it-IT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-117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-39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-</a:t>
                      </a:r>
                      <a:r>
                        <a:rPr lang="it-IT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100%</a:t>
                      </a:r>
                      <a:endParaRPr lang="it-IT" sz="2000" b="0" i="0" u="none" strike="noStrike" dirty="0">
                        <a:solidFill>
                          <a:srgbClr val="FF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0249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ISM_PA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it-IT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it-IT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-12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-4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-</a:t>
                      </a:r>
                      <a:r>
                        <a:rPr lang="it-IT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100%</a:t>
                      </a:r>
                      <a:endParaRPr lang="it-IT" sz="2000" b="0" i="0" u="none" strike="noStrike" dirty="0">
                        <a:solidFill>
                          <a:srgbClr val="FF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0249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PAP_ME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81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it-IT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it-IT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-81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-27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-</a:t>
                      </a:r>
                      <a:r>
                        <a:rPr lang="it-IT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100%</a:t>
                      </a:r>
                      <a:endParaRPr lang="it-IT" sz="2000" b="0" i="0" u="none" strike="noStrike" dirty="0">
                        <a:solidFill>
                          <a:srgbClr val="FF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0249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RIZ_BA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it-IT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it-IT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-12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-4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-</a:t>
                      </a:r>
                      <a:r>
                        <a:rPr lang="it-IT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100%</a:t>
                      </a:r>
                      <a:endParaRPr lang="it-IT" sz="2000" b="0" i="0" u="none" strike="noStrike" dirty="0">
                        <a:solidFill>
                          <a:srgbClr val="FF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0249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SRF_CF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it-IT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it-IT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-39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-13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-</a:t>
                      </a:r>
                      <a:r>
                        <a:rPr lang="it-IT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100%</a:t>
                      </a:r>
                      <a:endParaRPr lang="it-IT" sz="2000" b="0" i="0" u="none" strike="noStrike" dirty="0">
                        <a:solidFill>
                          <a:srgbClr val="FF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0249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VSC_PA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it-IT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it-IT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-111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-37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-</a:t>
                      </a:r>
                      <a:r>
                        <a:rPr lang="it-IT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100%</a:t>
                      </a:r>
                      <a:endParaRPr lang="it-IT" sz="2000" b="0" i="0" u="none" strike="noStrike" dirty="0">
                        <a:solidFill>
                          <a:srgbClr val="FF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0249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 smtClean="0">
                          <a:effectLst/>
                          <a:latin typeface="Trebuchet MS" panose="020B0603020202020204" pitchFamily="34" charset="0"/>
                        </a:rPr>
                        <a:t>Totale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2268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756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Trebuchet MS" panose="020B0603020202020204" pitchFamily="34" charset="0"/>
                        </a:rPr>
                        <a:t>284</a:t>
                      </a:r>
                      <a:endParaRPr lang="it-IT" sz="2000" dirty="0"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156</a:t>
                      </a:r>
                      <a:endParaRPr lang="it-IT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-1984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-600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-</a:t>
                      </a:r>
                      <a:r>
                        <a:rPr lang="it-IT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79%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ttangolo 2"/>
          <p:cNvSpPr/>
          <p:nvPr/>
        </p:nvSpPr>
        <p:spPr>
          <a:xfrm>
            <a:off x="1372789" y="6369192"/>
            <a:ext cx="14366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dirty="0">
                <a:solidFill>
                  <a:srgbClr val="000000"/>
                </a:solidFill>
                <a:latin typeface="Trebuchet MS" panose="020B0603020202020204" pitchFamily="34" charset="0"/>
              </a:rPr>
              <a:t>*</a:t>
            </a:r>
            <a:r>
              <a:rPr lang="it-IT" sz="1200" i="0" u="none" strike="noStrike" dirty="0" smtClean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completi/parziali</a:t>
            </a:r>
            <a:endParaRPr lang="it-IT" sz="12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15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9026" y="30996"/>
            <a:ext cx="9284816" cy="593555"/>
          </a:xfrm>
        </p:spPr>
        <p:txBody>
          <a:bodyPr/>
          <a:lstStyle/>
          <a:p>
            <a:r>
              <a:rPr lang="it-IT" sz="3200" dirty="0" smtClean="0"/>
              <a:t>Esempio: Gli ambulatori della Azienda X </a:t>
            </a:r>
            <a:endParaRPr lang="it-IT" sz="3200" dirty="0"/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2816100"/>
              </p:ext>
            </p:extLst>
          </p:nvPr>
        </p:nvGraphicFramePr>
        <p:xfrm>
          <a:off x="216977" y="562559"/>
          <a:ext cx="11515240" cy="61951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76800"/>
                <a:gridCol w="1332855"/>
                <a:gridCol w="2138766"/>
                <a:gridCol w="2123268"/>
                <a:gridCol w="2014779"/>
                <a:gridCol w="1042413"/>
                <a:gridCol w="1286359"/>
              </a:tblGrid>
              <a:tr h="51824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 smtClean="0">
                          <a:effectLst/>
                          <a:latin typeface="Trebuchet MS" panose="020B0603020202020204" pitchFamily="34" charset="0"/>
                        </a:rPr>
                        <a:t>Azienda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821" marR="8821" marT="8821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 smtClean="0">
                          <a:effectLst/>
                          <a:latin typeface="Trebuchet MS" panose="020B0603020202020204" pitchFamily="34" charset="0"/>
                        </a:rPr>
                        <a:t>N° interviste annuali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821" marR="8821" marT="8821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N° interviste previste per quadrimestre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821" marR="8821" marT="8821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u="none" strike="noStrike" dirty="0" smtClean="0">
                          <a:effectLst/>
                          <a:latin typeface="Trebuchet MS" panose="020B0603020202020204" pitchFamily="34" charset="0"/>
                        </a:rPr>
                        <a:t>N° consensi previsti per quadrimestre</a:t>
                      </a:r>
                      <a:endParaRPr lang="it-IT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821" marR="8821" marT="8821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N° consensi raccolti al 30/04/2016</a:t>
                      </a:r>
                    </a:p>
                  </a:txBody>
                  <a:tcPr marL="8821" marR="8821" marT="8821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N° interviste effettuate al 30/04/2016</a:t>
                      </a:r>
                    </a:p>
                  </a:txBody>
                  <a:tcPr marL="8821" marR="8821" marT="8821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64463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1" u="none" strike="noStrike" dirty="0" smtClean="0">
                          <a:effectLst/>
                          <a:latin typeface="Trebuchet MS" panose="020B0603020202020204" pitchFamily="34" charset="0"/>
                        </a:rPr>
                        <a:t>Presidio 1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821" marR="8821" marT="8821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1" u="none" strike="noStrike" dirty="0">
                          <a:effectLst/>
                          <a:latin typeface="Trebuchet MS" panose="020B0603020202020204" pitchFamily="34" charset="0"/>
                        </a:rPr>
                        <a:t>997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821" marR="8821" marT="8821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332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996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339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821" marR="8821" marT="8821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325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821" marR="8821" marT="8821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(-2%)</a:t>
                      </a:r>
                      <a:endParaRPr lang="it-IT" sz="1800" b="1" i="0" u="none" strike="noStrike" dirty="0">
                        <a:solidFill>
                          <a:srgbClr val="FF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64463">
                <a:tc>
                  <a:txBody>
                    <a:bodyPr/>
                    <a:lstStyle/>
                    <a:p>
                      <a:pPr marL="457200" lvl="1" indent="-193675" algn="l" fontAlgn="b"/>
                      <a:r>
                        <a:rPr lang="it-IT" sz="1800" u="none" strike="noStrike" dirty="0" smtClean="0">
                          <a:effectLst/>
                          <a:latin typeface="Trebuchet MS" panose="020B0603020202020204" pitchFamily="34" charset="0"/>
                        </a:rPr>
                        <a:t>Anestesia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8821" marT="8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 dirty="0">
                          <a:effectLst/>
                          <a:latin typeface="Trebuchet MS" panose="020B0603020202020204" pitchFamily="34" charset="0"/>
                        </a:rPr>
                        <a:t>3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821" marR="8821" marT="8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821" marR="8821" marT="8821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821" marR="8821" marT="8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(-100%)</a:t>
                      </a:r>
                      <a:endParaRPr lang="it-IT" sz="1800" b="0" i="0" u="none" strike="noStrike" dirty="0">
                        <a:solidFill>
                          <a:srgbClr val="FF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64463">
                <a:tc>
                  <a:txBody>
                    <a:bodyPr/>
                    <a:lstStyle/>
                    <a:p>
                      <a:pPr marL="457200" lvl="1" indent="-193675" algn="l" fontAlgn="b"/>
                      <a:r>
                        <a:rPr lang="it-IT" sz="1800" u="none" strike="noStrike" dirty="0" smtClean="0">
                          <a:effectLst/>
                          <a:latin typeface="Trebuchet MS" panose="020B0603020202020204" pitchFamily="34" charset="0"/>
                        </a:rPr>
                        <a:t>Cardiologia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8821" marT="8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 dirty="0">
                          <a:effectLst/>
                          <a:latin typeface="Trebuchet MS" panose="020B0603020202020204" pitchFamily="34" charset="0"/>
                        </a:rPr>
                        <a:t>27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821" marR="8821" marT="8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821" marR="8821" marT="8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821" marR="8821" marT="8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(-77%)</a:t>
                      </a:r>
                      <a:endParaRPr lang="it-IT" sz="1800" b="0" i="0" u="none" strike="noStrike" dirty="0">
                        <a:solidFill>
                          <a:srgbClr val="FF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64463">
                <a:tc>
                  <a:txBody>
                    <a:bodyPr/>
                    <a:lstStyle/>
                    <a:p>
                      <a:pPr marL="457200" lvl="1" indent="-193675" algn="l" fontAlgn="b"/>
                      <a:r>
                        <a:rPr lang="it-IT" sz="1800" u="none" strike="noStrike" dirty="0" smtClean="0">
                          <a:effectLst/>
                          <a:latin typeface="Trebuchet MS" panose="020B0603020202020204" pitchFamily="34" charset="0"/>
                        </a:rPr>
                        <a:t>Chirurgia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8821" marT="8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 dirty="0">
                          <a:effectLst/>
                          <a:latin typeface="Trebuchet MS" panose="020B0603020202020204" pitchFamily="34" charset="0"/>
                        </a:rPr>
                        <a:t>186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821" marR="8821" marT="8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186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100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821" marR="8821" marT="8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97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821" marR="8821" marT="8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(56%)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64463">
                <a:tc>
                  <a:txBody>
                    <a:bodyPr/>
                    <a:lstStyle/>
                    <a:p>
                      <a:pPr marL="457200" lvl="1" indent="-193675" algn="l" fontAlgn="b"/>
                      <a:r>
                        <a:rPr lang="it-IT" sz="1800" u="none" strike="noStrike" dirty="0" smtClean="0">
                          <a:effectLst/>
                          <a:latin typeface="Trebuchet MS" panose="020B0603020202020204" pitchFamily="34" charset="0"/>
                        </a:rPr>
                        <a:t>Laboratorio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8821" marT="8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 dirty="0">
                          <a:effectLst/>
                          <a:latin typeface="Trebuchet MS" panose="020B0603020202020204" pitchFamily="34" charset="0"/>
                        </a:rPr>
                        <a:t>376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821" marR="8821" marT="8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126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821" marR="8821" marT="8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126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821" marR="8821" marT="8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(0,8%)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64463">
                <a:tc>
                  <a:txBody>
                    <a:bodyPr/>
                    <a:lstStyle/>
                    <a:p>
                      <a:pPr marL="457200" lvl="1" indent="-193675" algn="l" fontAlgn="b"/>
                      <a:r>
                        <a:rPr lang="it-IT" sz="1800" u="none" strike="noStrike" dirty="0" smtClean="0">
                          <a:effectLst/>
                          <a:latin typeface="Trebuchet MS" panose="020B0603020202020204" pitchFamily="34" charset="0"/>
                        </a:rPr>
                        <a:t>Medicina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8821" marT="8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 dirty="0">
                          <a:effectLst/>
                          <a:latin typeface="Trebuchet MS" panose="020B0603020202020204" pitchFamily="34" charset="0"/>
                        </a:rPr>
                        <a:t>17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821" marR="8821" marT="8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7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821" marR="8821" marT="8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7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821" marR="8821" marT="8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(16%)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64463">
                <a:tc>
                  <a:txBody>
                    <a:bodyPr/>
                    <a:lstStyle/>
                    <a:p>
                      <a:pPr marL="457200" lvl="1" indent="-193675" algn="l" fontAlgn="b"/>
                      <a:r>
                        <a:rPr lang="it-IT" sz="1800" u="none" strike="noStrike" dirty="0" smtClean="0">
                          <a:effectLst/>
                          <a:latin typeface="Trebuchet MS" panose="020B0603020202020204" pitchFamily="34" charset="0"/>
                        </a:rPr>
                        <a:t>Ortopedia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8821" marT="8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 dirty="0">
                          <a:effectLst/>
                          <a:latin typeface="Trebuchet MS" panose="020B0603020202020204" pitchFamily="34" charset="0"/>
                        </a:rPr>
                        <a:t>14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821" marR="8821" marT="8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821" marR="8821" marT="8821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821" marR="8821" marT="8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(-100%)</a:t>
                      </a:r>
                      <a:endParaRPr lang="it-IT" sz="1800" b="0" i="0" u="none" strike="noStrike" dirty="0">
                        <a:solidFill>
                          <a:srgbClr val="FF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64463">
                <a:tc>
                  <a:txBody>
                    <a:bodyPr/>
                    <a:lstStyle/>
                    <a:p>
                      <a:pPr marL="457200" lvl="1" indent="-193675" algn="l" fontAlgn="b"/>
                      <a:r>
                        <a:rPr lang="it-IT" sz="1800" u="none" strike="noStrike" dirty="0" smtClean="0">
                          <a:effectLst/>
                          <a:latin typeface="Trebuchet MS" panose="020B0603020202020204" pitchFamily="34" charset="0"/>
                        </a:rPr>
                        <a:t>Ostetricia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8821" marT="8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 dirty="0">
                          <a:effectLst/>
                          <a:latin typeface="Trebuchet MS" panose="020B0603020202020204" pitchFamily="34" charset="0"/>
                        </a:rPr>
                        <a:t>31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821" marR="8821" marT="8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43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821" marR="8821" marT="8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34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821" marR="8821" marT="8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(240,0%)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64463">
                <a:tc>
                  <a:txBody>
                    <a:bodyPr/>
                    <a:lstStyle/>
                    <a:p>
                      <a:pPr marL="457200" lvl="1" indent="-193675" algn="l" fontAlgn="b"/>
                      <a:r>
                        <a:rPr lang="it-IT" sz="1800" u="none" strike="noStrike" dirty="0" smtClean="0">
                          <a:effectLst/>
                          <a:latin typeface="Trebuchet MS" panose="020B0603020202020204" pitchFamily="34" charset="0"/>
                        </a:rPr>
                        <a:t>Servizi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8821" marT="8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 dirty="0">
                          <a:effectLst/>
                          <a:latin typeface="Trebuchet MS" panose="020B0603020202020204" pitchFamily="34" charset="0"/>
                        </a:rPr>
                        <a:t>144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821" marR="8821" marT="8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43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821" marR="8821" marT="8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41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821" marR="8821" marT="8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(-14%)</a:t>
                      </a:r>
                      <a:endParaRPr lang="it-IT" sz="1800" b="0" i="0" u="none" strike="noStrike" dirty="0">
                        <a:solidFill>
                          <a:srgbClr val="FF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64463">
                <a:tc>
                  <a:txBody>
                    <a:bodyPr/>
                    <a:lstStyle/>
                    <a:p>
                      <a:pPr marL="457200" lvl="1" indent="-193675" algn="l" fontAlgn="b"/>
                      <a:r>
                        <a:rPr lang="it-IT" sz="1800" u="none" strike="noStrike" dirty="0" err="1" smtClean="0">
                          <a:effectLst/>
                          <a:latin typeface="Trebuchet MS" panose="020B0603020202020204" pitchFamily="34" charset="0"/>
                        </a:rPr>
                        <a:t>Spec</a:t>
                      </a:r>
                      <a:r>
                        <a:rPr lang="it-IT" sz="1800" u="none" strike="noStrike" dirty="0" smtClean="0">
                          <a:effectLst/>
                          <a:latin typeface="Trebuchet MS" panose="020B0603020202020204" pitchFamily="34" charset="0"/>
                        </a:rPr>
                        <a:t> Medica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8821" marT="8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 dirty="0">
                          <a:effectLst/>
                          <a:latin typeface="Trebuchet MS" panose="020B0603020202020204" pitchFamily="34" charset="0"/>
                        </a:rPr>
                        <a:t>199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821" marR="8821" marT="8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198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18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821" marR="8821" marT="8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18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821" marR="8821" marT="8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(-72%)</a:t>
                      </a:r>
                      <a:endParaRPr lang="it-IT" sz="1800" b="0" i="0" u="none" strike="noStrike" dirty="0">
                        <a:solidFill>
                          <a:srgbClr val="FF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64463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1" u="none" strike="noStrike" dirty="0" smtClean="0">
                          <a:effectLst/>
                          <a:latin typeface="Trebuchet MS" panose="020B0603020202020204" pitchFamily="34" charset="0"/>
                        </a:rPr>
                        <a:t>Presidio 2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821" marR="8821" marT="8821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1" u="none" strike="noStrike" dirty="0">
                          <a:effectLst/>
                          <a:latin typeface="Trebuchet MS" panose="020B0603020202020204" pitchFamily="34" charset="0"/>
                        </a:rPr>
                        <a:t>197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821" marR="8821" marT="8821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66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198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56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821" marR="8821" marT="8821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38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821" marR="8821" marT="8821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(-42%)</a:t>
                      </a:r>
                      <a:endParaRPr lang="it-IT" sz="1800" b="1" i="0" u="none" strike="noStrike" dirty="0">
                        <a:solidFill>
                          <a:srgbClr val="FF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64463">
                <a:tc>
                  <a:txBody>
                    <a:bodyPr/>
                    <a:lstStyle/>
                    <a:p>
                      <a:pPr marL="457200" lvl="1" indent="-193675" algn="l" fontAlgn="b"/>
                      <a:r>
                        <a:rPr lang="it-IT" sz="1800" u="none" strike="noStrike" dirty="0" smtClean="0">
                          <a:effectLst/>
                          <a:latin typeface="Trebuchet MS" panose="020B0603020202020204" pitchFamily="34" charset="0"/>
                        </a:rPr>
                        <a:t>Cardiologia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8821" marT="8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 dirty="0">
                          <a:effectLst/>
                          <a:latin typeface="Trebuchet MS" panose="020B0603020202020204" pitchFamily="34" charset="0"/>
                        </a:rPr>
                        <a:t>18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821" marR="8821" marT="8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11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821" marR="8821" marT="8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821" marR="8821" marT="8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(-83%)</a:t>
                      </a:r>
                      <a:endParaRPr lang="it-IT" sz="1800" b="0" i="0" u="none" strike="noStrike" dirty="0">
                        <a:solidFill>
                          <a:srgbClr val="FF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64463">
                <a:tc>
                  <a:txBody>
                    <a:bodyPr/>
                    <a:lstStyle/>
                    <a:p>
                      <a:pPr marL="457200" lvl="1" indent="-193675" algn="l" fontAlgn="b"/>
                      <a:r>
                        <a:rPr lang="it-IT" sz="1800" u="none" strike="noStrike" dirty="0" smtClean="0">
                          <a:effectLst/>
                          <a:latin typeface="Trebuchet MS" panose="020B0603020202020204" pitchFamily="34" charset="0"/>
                        </a:rPr>
                        <a:t>Chirurgia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8821" marT="8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 dirty="0">
                          <a:effectLst/>
                          <a:latin typeface="Trebuchet MS" panose="020B0603020202020204" pitchFamily="34" charset="0"/>
                        </a:rPr>
                        <a:t>40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821" marR="8821" marT="8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821" marR="8821" marT="8821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821" marR="8821" marT="8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(-100%)</a:t>
                      </a:r>
                      <a:endParaRPr lang="it-IT" sz="1800" b="0" i="0" u="none" strike="noStrike" dirty="0">
                        <a:solidFill>
                          <a:srgbClr val="FF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64463">
                <a:tc>
                  <a:txBody>
                    <a:bodyPr/>
                    <a:lstStyle/>
                    <a:p>
                      <a:pPr marL="457200" lvl="1" indent="-193675" algn="l" fontAlgn="b"/>
                      <a:r>
                        <a:rPr lang="it-IT" sz="1800" u="none" strike="noStrike" dirty="0" smtClean="0">
                          <a:effectLst/>
                          <a:latin typeface="Trebuchet MS" panose="020B0603020202020204" pitchFamily="34" charset="0"/>
                        </a:rPr>
                        <a:t>Laboratorio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8821" marT="8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 dirty="0">
                          <a:effectLst/>
                          <a:latin typeface="Trebuchet MS" panose="020B0603020202020204" pitchFamily="34" charset="0"/>
                        </a:rPr>
                        <a:t>78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821" marR="8821" marT="8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78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7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821" marR="8821" marT="8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7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821" marR="8821" marT="8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(-73%)</a:t>
                      </a:r>
                      <a:endParaRPr lang="it-IT" sz="1800" b="0" i="0" u="none" strike="noStrike" dirty="0">
                        <a:solidFill>
                          <a:srgbClr val="FF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64463">
                <a:tc>
                  <a:txBody>
                    <a:bodyPr/>
                    <a:lstStyle/>
                    <a:p>
                      <a:pPr marL="457200" lvl="1" indent="-193675" algn="l" fontAlgn="b"/>
                      <a:r>
                        <a:rPr lang="it-IT" sz="1800" u="none" strike="noStrike" dirty="0" smtClean="0">
                          <a:effectLst/>
                          <a:latin typeface="Trebuchet MS" panose="020B0603020202020204" pitchFamily="34" charset="0"/>
                        </a:rPr>
                        <a:t>Medicina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8821" marT="8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 dirty="0">
                          <a:effectLst/>
                          <a:latin typeface="Trebuchet MS" panose="020B0603020202020204" pitchFamily="34" charset="0"/>
                        </a:rPr>
                        <a:t>3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821" marR="8821" marT="8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821" marR="8821" marT="8821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821" marR="8821" marT="8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(-100%)</a:t>
                      </a:r>
                      <a:endParaRPr lang="it-IT" sz="1800" b="0" i="0" u="none" strike="noStrike" dirty="0">
                        <a:solidFill>
                          <a:srgbClr val="FF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64463">
                <a:tc>
                  <a:txBody>
                    <a:bodyPr/>
                    <a:lstStyle/>
                    <a:p>
                      <a:pPr marL="457200" lvl="1" indent="-193675" algn="l" fontAlgn="b"/>
                      <a:r>
                        <a:rPr lang="it-IT" sz="1800" u="none" strike="noStrike" dirty="0" smtClean="0">
                          <a:effectLst/>
                          <a:latin typeface="Trebuchet MS" panose="020B0603020202020204" pitchFamily="34" charset="0"/>
                        </a:rPr>
                        <a:t>Ortopedia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8821" marT="8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 dirty="0">
                          <a:effectLst/>
                          <a:latin typeface="Trebuchet MS" panose="020B0603020202020204" pitchFamily="34" charset="0"/>
                        </a:rPr>
                        <a:t>3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821" marR="8821" marT="8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821" marR="8821" marT="8821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821" marR="8821" marT="8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(-100%)</a:t>
                      </a:r>
                      <a:endParaRPr lang="it-IT" sz="1800" b="0" i="0" u="none" strike="noStrike" dirty="0">
                        <a:solidFill>
                          <a:srgbClr val="FF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64463">
                <a:tc>
                  <a:txBody>
                    <a:bodyPr/>
                    <a:lstStyle/>
                    <a:p>
                      <a:pPr marL="457200" lvl="1" indent="-193675" algn="l" fontAlgn="b"/>
                      <a:r>
                        <a:rPr lang="it-IT" sz="1800" u="none" strike="noStrike" dirty="0" smtClean="0">
                          <a:effectLst/>
                          <a:latin typeface="Trebuchet MS" panose="020B0603020202020204" pitchFamily="34" charset="0"/>
                        </a:rPr>
                        <a:t>Ostetricia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8821" marT="8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 dirty="0">
                          <a:effectLst/>
                          <a:latin typeface="Trebuchet MS" panose="020B0603020202020204" pitchFamily="34" charset="0"/>
                        </a:rPr>
                        <a:t>3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821" marR="8821" marT="8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821" marR="8821" marT="8821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821" marR="8821" marT="8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(-100%)</a:t>
                      </a:r>
                      <a:endParaRPr lang="it-IT" sz="1800" b="0" i="0" u="none" strike="noStrike" dirty="0">
                        <a:solidFill>
                          <a:srgbClr val="FF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64463">
                <a:tc>
                  <a:txBody>
                    <a:bodyPr/>
                    <a:lstStyle/>
                    <a:p>
                      <a:pPr marL="457200" lvl="1" indent="-193675" algn="l" fontAlgn="b"/>
                      <a:r>
                        <a:rPr lang="it-IT" sz="1800" u="none" strike="noStrike" dirty="0" smtClean="0">
                          <a:effectLst/>
                          <a:latin typeface="Trebuchet MS" panose="020B0603020202020204" pitchFamily="34" charset="0"/>
                        </a:rPr>
                        <a:t>Servizi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8821" marT="8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 dirty="0">
                          <a:effectLst/>
                          <a:latin typeface="Trebuchet MS" panose="020B0603020202020204" pitchFamily="34" charset="0"/>
                        </a:rPr>
                        <a:t>11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821" marR="8821" marT="8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13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821" marR="8821" marT="8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9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821" marR="8821" marT="8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(125%)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64463">
                <a:tc>
                  <a:txBody>
                    <a:bodyPr/>
                    <a:lstStyle/>
                    <a:p>
                      <a:pPr marL="457200" lvl="1" indent="-193675" algn="l" fontAlgn="b"/>
                      <a:r>
                        <a:rPr lang="it-IT" sz="1800" u="none" strike="noStrike" dirty="0" err="1" smtClean="0">
                          <a:effectLst/>
                          <a:latin typeface="Trebuchet MS" panose="020B0603020202020204" pitchFamily="34" charset="0"/>
                        </a:rPr>
                        <a:t>Spec</a:t>
                      </a:r>
                      <a:r>
                        <a:rPr lang="it-IT" sz="1800" u="none" strike="noStrike" dirty="0" smtClean="0">
                          <a:effectLst/>
                          <a:latin typeface="Trebuchet MS" panose="020B0603020202020204" pitchFamily="34" charset="0"/>
                        </a:rPr>
                        <a:t> Medica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8821" marT="8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 dirty="0">
                          <a:effectLst/>
                          <a:latin typeface="Trebuchet MS" panose="020B0603020202020204" pitchFamily="34" charset="0"/>
                        </a:rPr>
                        <a:t>41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821" marR="8821" marT="8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25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821" marR="8821" marT="8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21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821" marR="8821" marT="8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(50%)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64463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u="none" strike="noStrike" dirty="0">
                          <a:effectLst/>
                          <a:latin typeface="Trebuchet MS" panose="020B0603020202020204" pitchFamily="34" charset="0"/>
                        </a:rPr>
                        <a:t>Totale 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821" marR="8821" marT="8821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 dirty="0">
                          <a:effectLst/>
                          <a:latin typeface="Trebuchet MS" panose="020B0603020202020204" pitchFamily="34" charset="0"/>
                        </a:rPr>
                        <a:t>1194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821" marR="8821" marT="8821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398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1194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395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821" marR="8821" marT="8821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363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821" marR="8821" marT="8821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(-8%)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4120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dirty="0"/>
              <a:t>Direttiva sul monitoraggio delle attività Scopo</a:t>
            </a:r>
          </a:p>
        </p:txBody>
      </p:sp>
      <p:sp>
        <p:nvSpPr>
          <p:cNvPr id="3" name="Segnaposto contenuto 2"/>
          <p:cNvSpPr txBox="1">
            <a:spLocks noGrp="1"/>
          </p:cNvSpPr>
          <p:nvPr>
            <p:ph idx="1"/>
          </p:nvPr>
        </p:nvSpPr>
        <p:spPr>
          <a:xfrm>
            <a:off x="544564" y="1923393"/>
            <a:ext cx="8596667" cy="3531476"/>
          </a:xfrm>
        </p:spPr>
        <p:txBody>
          <a:bodyPr/>
          <a:lstStyle/>
          <a:p>
            <a:pPr lvl="0" algn="just"/>
            <a:r>
              <a:rPr lang="it-IT" sz="2000" dirty="0" smtClean="0"/>
              <a:t>fornire </a:t>
            </a:r>
            <a:r>
              <a:rPr lang="it-IT" sz="2000" dirty="0"/>
              <a:t>alle aziende sanitarie i </a:t>
            </a:r>
            <a:r>
              <a:rPr lang="it-IT" sz="2000" b="1" dirty="0">
                <a:solidFill>
                  <a:srgbClr val="FF0000"/>
                </a:solidFill>
              </a:rPr>
              <a:t>criteri per il monitoraggio dell’aderenza al programma </a:t>
            </a:r>
            <a:r>
              <a:rPr lang="it-IT" sz="2000" dirty="0"/>
              <a:t>regionale per la Valutazione della Qualità percepita </a:t>
            </a:r>
            <a:r>
              <a:rPr lang="it-IT" sz="2000" dirty="0" smtClean="0"/>
              <a:t>sui servizi </a:t>
            </a:r>
            <a:r>
              <a:rPr lang="it-IT" sz="2000" dirty="0"/>
              <a:t>di </a:t>
            </a:r>
            <a:r>
              <a:rPr lang="it-IT" sz="2000" dirty="0" smtClean="0"/>
              <a:t>ricovero, sul DH </a:t>
            </a:r>
            <a:r>
              <a:rPr lang="it-IT" sz="2000" dirty="0"/>
              <a:t>e dei servizi diagnostici e ambulatoriali. </a:t>
            </a:r>
          </a:p>
          <a:p>
            <a:pPr lvl="0" algn="just"/>
            <a:endParaRPr lang="it-IT" sz="2000" dirty="0"/>
          </a:p>
          <a:p>
            <a:pPr lvl="0" algn="just"/>
            <a:r>
              <a:rPr lang="it-IT" sz="2000" dirty="0"/>
              <a:t>Tale attività rientra tra gli obiettivi dei Direttori Generali nell’ambito dei PAA 2016-2018.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677332" y="615244"/>
            <a:ext cx="8596667" cy="1320795"/>
          </a:xfrm>
        </p:spPr>
        <p:txBody>
          <a:bodyPr/>
          <a:lstStyle/>
          <a:p>
            <a:pPr lvl="0"/>
            <a:r>
              <a:rPr lang="it-IT"/>
              <a:t>Premessa</a:t>
            </a:r>
          </a:p>
        </p:txBody>
      </p:sp>
      <p:sp>
        <p:nvSpPr>
          <p:cNvPr id="3" name="Segnaposto contenuto 2"/>
          <p:cNvSpPr txBox="1">
            <a:spLocks noGrp="1"/>
          </p:cNvSpPr>
          <p:nvPr>
            <p:ph idx="1"/>
          </p:nvPr>
        </p:nvSpPr>
        <p:spPr>
          <a:xfrm>
            <a:off x="677332" y="1275642"/>
            <a:ext cx="8596667" cy="4765715"/>
          </a:xfrm>
        </p:spPr>
        <p:txBody>
          <a:bodyPr/>
          <a:lstStyle/>
          <a:p>
            <a:pPr lvl="0" algn="just"/>
            <a:r>
              <a:rPr lang="it-IT" dirty="0"/>
              <a:t>Il </a:t>
            </a:r>
            <a:r>
              <a:rPr lang="it-IT" dirty="0" err="1" smtClean="0"/>
              <a:t>pr</a:t>
            </a:r>
            <a:r>
              <a:rPr lang="it-IT" dirty="0" smtClean="0"/>
              <a:t> </a:t>
            </a:r>
            <a:r>
              <a:rPr lang="it-IT" dirty="0" err="1" smtClean="0"/>
              <a:t>ogramma</a:t>
            </a:r>
            <a:r>
              <a:rPr lang="it-IT" dirty="0" smtClean="0"/>
              <a:t> prevede </a:t>
            </a:r>
            <a:r>
              <a:rPr lang="it-IT" dirty="0"/>
              <a:t>un Piano di Interviste 2016 per Azienda.</a:t>
            </a:r>
          </a:p>
          <a:p>
            <a:pPr lvl="0" algn="just"/>
            <a:endParaRPr lang="it-IT" dirty="0"/>
          </a:p>
          <a:p>
            <a:pPr lvl="0" algn="just"/>
            <a:r>
              <a:rPr lang="it-IT" dirty="0"/>
              <a:t>I piani di Interviste prevedono:</a:t>
            </a:r>
          </a:p>
          <a:p>
            <a:pPr marL="0" lvl="0" indent="0" algn="just">
              <a:buNone/>
            </a:pPr>
            <a:r>
              <a:rPr lang="it-IT" dirty="0"/>
              <a:t>         1. la raccolta dei Consensi informatici,</a:t>
            </a:r>
          </a:p>
          <a:p>
            <a:pPr marL="0" lvl="0" indent="0" algn="just">
              <a:buNone/>
            </a:pPr>
            <a:r>
              <a:rPr lang="it-IT" dirty="0"/>
              <a:t>         2. la somministrazione e il caricamento di un certo numero di interviste.</a:t>
            </a:r>
          </a:p>
          <a:p>
            <a:pPr lvl="0" algn="just"/>
            <a:r>
              <a:rPr lang="it-IT" dirty="0"/>
              <a:t>Le interviste sono suddivise per:</a:t>
            </a:r>
          </a:p>
          <a:p>
            <a:pPr marL="0" lvl="0" indent="0" algn="just">
              <a:buNone/>
            </a:pPr>
            <a:r>
              <a:rPr lang="it-IT" i="1" dirty="0"/>
              <a:t>     Aggregazioni </a:t>
            </a:r>
            <a:r>
              <a:rPr lang="it-IT" dirty="0"/>
              <a:t>(reparti o aggregazioni di reparti omogenei)</a:t>
            </a:r>
          </a:p>
          <a:p>
            <a:pPr marL="0" lvl="0" indent="0" algn="just">
              <a:buNone/>
            </a:pPr>
            <a:r>
              <a:rPr lang="it-IT" i="1" dirty="0"/>
              <a:t>     Distribuzione temporale nell'arco dell'anno </a:t>
            </a:r>
            <a:r>
              <a:rPr lang="it-IT" dirty="0"/>
              <a:t>(quadrimestre).</a:t>
            </a:r>
          </a:p>
          <a:p>
            <a:pPr marL="0" lvl="0" indent="0" algn="just">
              <a:buNone/>
            </a:pPr>
            <a:r>
              <a:rPr lang="it-IT" i="1" dirty="0"/>
              <a:t>     Ricoveri, Servizi ambulatoriali e DH</a:t>
            </a:r>
            <a:r>
              <a:rPr lang="it-IT" dirty="0"/>
              <a:t>.</a:t>
            </a:r>
          </a:p>
          <a:p>
            <a:pPr marL="0" lvl="0" indent="0">
              <a:buNone/>
            </a:pPr>
            <a:endParaRPr lang="it-IT" dirty="0"/>
          </a:p>
          <a:p>
            <a:pPr lvl="0"/>
            <a:endParaRPr lang="it-I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/>
              <a:t>Valutazione di aderenza al progetto</a:t>
            </a:r>
          </a:p>
        </p:txBody>
      </p:sp>
      <p:sp>
        <p:nvSpPr>
          <p:cNvPr id="3" name="Segnaposto contenuto 2"/>
          <p:cNvSpPr txBox="1">
            <a:spLocks noGrp="1"/>
          </p:cNvSpPr>
          <p:nvPr>
            <p:ph idx="1"/>
          </p:nvPr>
        </p:nvSpPr>
        <p:spPr>
          <a:xfrm>
            <a:off x="677332" y="1494541"/>
            <a:ext cx="8596667" cy="3880768"/>
          </a:xfrm>
        </p:spPr>
        <p:txBody>
          <a:bodyPr/>
          <a:lstStyle/>
          <a:p>
            <a:pPr marL="0" lvl="0" indent="0" algn="just">
              <a:buNone/>
            </a:pPr>
            <a:r>
              <a:rPr lang="it-IT" dirty="0"/>
              <a:t>Per la valutazione dell’aderenza al progetto, saranno utilizzati </a:t>
            </a:r>
            <a:r>
              <a:rPr lang="it-IT" b="1" dirty="0">
                <a:solidFill>
                  <a:srgbClr val="FF0000"/>
                </a:solidFill>
              </a:rPr>
              <a:t>due indicatori</a:t>
            </a:r>
            <a:r>
              <a:rPr lang="it-IT" dirty="0"/>
              <a:t>, costruiti per misurare quantitativamente l'attività svolta a livello aziendale in termini di:</a:t>
            </a:r>
          </a:p>
          <a:p>
            <a:pPr lvl="0" algn="just"/>
            <a:r>
              <a:rPr lang="it-IT" dirty="0"/>
              <a:t>(i)  interviste effettuate in totale (per</a:t>
            </a:r>
            <a:r>
              <a:rPr lang="it-IT" i="1" dirty="0"/>
              <a:t> Aggregazione di reparti o Reparti, Presidio e Azienda</a:t>
            </a:r>
            <a:r>
              <a:rPr lang="it-IT" dirty="0" smtClean="0"/>
              <a:t>);</a:t>
            </a:r>
          </a:p>
          <a:p>
            <a:pPr lvl="0" algn="just"/>
            <a:r>
              <a:rPr lang="it-IT" u="sng" dirty="0" smtClean="0"/>
              <a:t>Per:</a:t>
            </a:r>
            <a:endParaRPr lang="it-IT" u="sng" dirty="0"/>
          </a:p>
          <a:p>
            <a:pPr lvl="1" algn="just"/>
            <a:r>
              <a:rPr lang="it-IT" dirty="0"/>
              <a:t>(ii) distribuzione </a:t>
            </a:r>
            <a:r>
              <a:rPr lang="it-IT" i="1" dirty="0"/>
              <a:t>quadrimestrale</a:t>
            </a:r>
            <a:r>
              <a:rPr lang="it-IT" dirty="0"/>
              <a:t> delle interviste (per cogliere le differenze stagionali e per monitorare eventuali cambiamenti nel tempo);</a:t>
            </a:r>
          </a:p>
          <a:p>
            <a:pPr lvl="1" algn="just"/>
            <a:r>
              <a:rPr lang="it-IT" dirty="0" smtClean="0"/>
              <a:t>(</a:t>
            </a:r>
            <a:r>
              <a:rPr lang="it-IT" dirty="0"/>
              <a:t>iii) distribuzione </a:t>
            </a:r>
            <a:r>
              <a:rPr lang="it-IT" i="1" dirty="0"/>
              <a:t>spaziale</a:t>
            </a:r>
            <a:r>
              <a:rPr lang="it-IT" dirty="0"/>
              <a:t> (per stabilire quanti</a:t>
            </a:r>
            <a:r>
              <a:rPr lang="it-IT" i="1" dirty="0"/>
              <a:t> Presidi,</a:t>
            </a:r>
            <a:r>
              <a:rPr lang="it-IT" dirty="0"/>
              <a:t> all'interno di ogni </a:t>
            </a:r>
            <a:r>
              <a:rPr lang="it-IT" i="1" dirty="0"/>
              <a:t>Azienda,</a:t>
            </a:r>
            <a:r>
              <a:rPr lang="it-IT" dirty="0"/>
              <a:t> hanno coperto le interviste programmate)</a:t>
            </a:r>
          </a:p>
          <a:p>
            <a:pPr lvl="0"/>
            <a:endParaRPr lang="it-I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2"/>
          <p:cNvSpPr txBox="1">
            <a:spLocks noGrp="1"/>
          </p:cNvSpPr>
          <p:nvPr>
            <p:ph idx="1"/>
          </p:nvPr>
        </p:nvSpPr>
        <p:spPr>
          <a:xfrm>
            <a:off x="553157" y="512411"/>
            <a:ext cx="8895639" cy="5165902"/>
          </a:xfrm>
        </p:spPr>
        <p:txBody>
          <a:bodyPr/>
          <a:lstStyle/>
          <a:p>
            <a:pPr marL="0" lvl="0" indent="0" algn="just">
              <a:buNone/>
            </a:pPr>
            <a:r>
              <a:rPr lang="it-IT" sz="2000" b="1" dirty="0">
                <a:solidFill>
                  <a:srgbClr val="FF0000"/>
                </a:solidFill>
              </a:rPr>
              <a:t>Gli Indicatori verranno prodotti </a:t>
            </a:r>
            <a:r>
              <a:rPr lang="it-IT" sz="2000" b="1" dirty="0" smtClean="0">
                <a:solidFill>
                  <a:srgbClr val="FF0000"/>
                </a:solidFill>
              </a:rPr>
              <a:t>quadrimestralmente per</a:t>
            </a:r>
            <a:r>
              <a:rPr lang="it-IT" sz="2000" dirty="0" smtClean="0"/>
              <a:t> </a:t>
            </a:r>
            <a:r>
              <a:rPr lang="it-IT" sz="2000" dirty="0">
                <a:solidFill>
                  <a:srgbClr val="000000"/>
                </a:solidFill>
              </a:rPr>
              <a:t>monitorare l'attività svolta su più livelli</a:t>
            </a:r>
            <a:r>
              <a:rPr lang="it-IT" sz="2000" dirty="0"/>
              <a:t>:</a:t>
            </a:r>
          </a:p>
          <a:p>
            <a:pPr marL="0" lvl="0" indent="0" algn="just">
              <a:buNone/>
            </a:pPr>
            <a:endParaRPr lang="it-IT" sz="2000" dirty="0"/>
          </a:p>
          <a:p>
            <a:pPr lvl="0" algn="just"/>
            <a:r>
              <a:rPr lang="it-IT" sz="2000" dirty="0"/>
              <a:t>(i.)  </a:t>
            </a:r>
            <a:r>
              <a:rPr lang="it-IT" sz="2000" b="1" i="1" u="sng" dirty="0"/>
              <a:t>aggregazioni</a:t>
            </a:r>
            <a:r>
              <a:rPr lang="it-IT" sz="2000" dirty="0"/>
              <a:t> (reparti o aggregazioni di reparti) in modo da 				     informare i Direttori di Presidio sul numero di interviste 	    				     effettuate/da effettuare nelle aggregazioni del proprio presidio;</a:t>
            </a:r>
          </a:p>
          <a:p>
            <a:pPr lvl="0" algn="just"/>
            <a:r>
              <a:rPr lang="it-IT" sz="2000" dirty="0"/>
              <a:t>(ii.) </a:t>
            </a:r>
            <a:r>
              <a:rPr lang="it-IT" sz="2000" b="1" i="1" u="sng" dirty="0"/>
              <a:t>presidio</a:t>
            </a:r>
            <a:r>
              <a:rPr lang="it-IT" sz="2000" dirty="0"/>
              <a:t> in modo da informare i Direttori di Azienda sul numero di 		     interviste effettuate/da effettuare nelle aggregazioni del proprio     		     presidio;</a:t>
            </a:r>
          </a:p>
          <a:p>
            <a:pPr lvl="0" algn="just"/>
            <a:r>
              <a:rPr lang="it-IT" sz="2000" dirty="0"/>
              <a:t>(iii.) </a:t>
            </a:r>
            <a:r>
              <a:rPr lang="it-IT" sz="2000" b="1" i="1" u="sng" dirty="0"/>
              <a:t>azienda</a:t>
            </a:r>
            <a:r>
              <a:rPr lang="it-IT" sz="2000" dirty="0"/>
              <a:t> in modo da informare l'Assessorato sul numero di interviste 		effettuate/da effettuare in ogni azienda;</a:t>
            </a:r>
          </a:p>
          <a:p>
            <a:pPr lvl="0" algn="just"/>
            <a:r>
              <a:rPr lang="it-IT" sz="2000" dirty="0"/>
              <a:t>(iv.)</a:t>
            </a:r>
            <a:r>
              <a:rPr lang="it-IT" sz="2000" i="1" dirty="0"/>
              <a:t> </a:t>
            </a:r>
            <a:r>
              <a:rPr lang="it-IT" sz="2000" b="1" i="1" u="sng" dirty="0"/>
              <a:t>tipo di prestazione</a:t>
            </a:r>
            <a:r>
              <a:rPr lang="it-IT" sz="2000" dirty="0"/>
              <a:t>, ovvero Ricoveri, servizi ambulatoriali e DH.</a:t>
            </a:r>
          </a:p>
          <a:p>
            <a:pPr marL="0" lvl="0" indent="0">
              <a:buNone/>
            </a:pPr>
            <a:endParaRPr lang="it-IT" dirty="0"/>
          </a:p>
          <a:p>
            <a:pPr lvl="0"/>
            <a:endParaRPr lang="it-IT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2"/>
          <p:cNvSpPr txBox="1">
            <a:spLocks noGrp="1"/>
          </p:cNvSpPr>
          <p:nvPr>
            <p:ph idx="1"/>
          </p:nvPr>
        </p:nvSpPr>
        <p:spPr>
          <a:xfrm>
            <a:off x="695401" y="1916829"/>
            <a:ext cx="8774518" cy="3607042"/>
          </a:xfrm>
        </p:spPr>
        <p:txBody>
          <a:bodyPr/>
          <a:lstStyle/>
          <a:p>
            <a:pPr marL="0" lvl="0" indent="0" algn="just">
              <a:lnSpc>
                <a:spcPct val="200000"/>
              </a:lnSpc>
              <a:buNone/>
            </a:pPr>
            <a:r>
              <a:rPr lang="it-IT" sz="2000"/>
              <a:t>L'applicativo  CUSTAT sul portale </a:t>
            </a:r>
            <a:r>
              <a:rPr lang="it-IT" sz="2000" i="1"/>
              <a:t>Qualitàsiciliassr.it</a:t>
            </a:r>
            <a:r>
              <a:rPr lang="it-IT" sz="2000"/>
              <a:t> restituisce </a:t>
            </a:r>
            <a:r>
              <a:rPr lang="it-IT" sz="2000" b="1">
                <a:solidFill>
                  <a:srgbClr val="FF0000"/>
                </a:solidFill>
              </a:rPr>
              <a:t>in tempo reale</a:t>
            </a:r>
            <a:r>
              <a:rPr lang="it-IT" sz="2000"/>
              <a:t> le informazioni aggiornate sul numero di interviste e Consensi inseriti in piattaforma, mentre una </a:t>
            </a:r>
            <a:r>
              <a:rPr lang="it-IT" sz="2000" i="1"/>
              <a:t>relazione quadrimestrale</a:t>
            </a:r>
            <a:r>
              <a:rPr lang="it-IT" sz="2000"/>
              <a:t> verrà inviata via </a:t>
            </a:r>
            <a:r>
              <a:rPr lang="it-IT" sz="2000" i="1"/>
              <a:t>email</a:t>
            </a:r>
            <a:r>
              <a:rPr lang="it-IT" sz="2000"/>
              <a:t> ai Direttori Generali contenente gli Indicatori relativi alle attività svolte dalle proprie Aziende.</a:t>
            </a:r>
          </a:p>
          <a:p>
            <a:pPr lvl="0">
              <a:lnSpc>
                <a:spcPct val="200000"/>
              </a:lnSpc>
            </a:pPr>
            <a:endParaRPr lang="it-IT" sz="2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4000" b="1"/>
              <a:t>Indicatori di Aderenza al Progetto</a:t>
            </a:r>
            <a:endParaRPr lang="it-IT" sz="4000"/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1"/>
          </p:nvPr>
        </p:nvSpPr>
        <p:spPr>
          <a:xfrm>
            <a:off x="551383" y="1412775"/>
            <a:ext cx="4185620" cy="576264"/>
          </a:xfrm>
        </p:spPr>
        <p:txBody>
          <a:bodyPr/>
          <a:lstStyle/>
          <a:p>
            <a:pPr lvl="0"/>
            <a:r>
              <a:rPr lang="it-IT"/>
              <a:t>          1° INDICATORE </a:t>
            </a:r>
          </a:p>
        </p:txBody>
      </p:sp>
      <p:sp>
        <p:nvSpPr>
          <p:cNvPr id="4" name="Segnaposto testo 2"/>
          <p:cNvSpPr txBox="1"/>
          <p:nvPr/>
        </p:nvSpPr>
        <p:spPr>
          <a:xfrm>
            <a:off x="5015877" y="1412775"/>
            <a:ext cx="4185620" cy="57626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400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rPr>
              <a:t>          2° INDICATORE</a:t>
            </a: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23392" y="2924946"/>
            <a:ext cx="4057650" cy="8001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sellaDiTesto 9"/>
          <p:cNvSpPr txBox="1"/>
          <p:nvPr/>
        </p:nvSpPr>
        <p:spPr>
          <a:xfrm>
            <a:off x="479374" y="1988838"/>
            <a:ext cx="4104458" cy="64807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0" i="0" u="none" strike="noStrike" kern="1200" cap="none" spc="0" baseline="0">
                <a:solidFill>
                  <a:srgbClr val="FF0000"/>
                </a:solidFill>
                <a:uFillTx/>
                <a:latin typeface="Calibri"/>
              </a:rPr>
              <a:t>Misura la quantità di lavoro secondo i livelli (i),(ii),(iii) e (iv).</a:t>
            </a:r>
          </a:p>
        </p:txBody>
      </p:sp>
      <p:sp>
        <p:nvSpPr>
          <p:cNvPr id="7" name="Rettangolo 11"/>
          <p:cNvSpPr/>
          <p:nvPr/>
        </p:nvSpPr>
        <p:spPr>
          <a:xfrm>
            <a:off x="335356" y="1484784"/>
            <a:ext cx="4680520" cy="4608511"/>
          </a:xfrm>
          <a:prstGeom prst="rect">
            <a:avLst/>
          </a:prstGeom>
          <a:noFill/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8" name="Rettangolo 12"/>
          <p:cNvSpPr/>
          <p:nvPr/>
        </p:nvSpPr>
        <p:spPr>
          <a:xfrm>
            <a:off x="5159895" y="1484784"/>
            <a:ext cx="4680520" cy="4608511"/>
          </a:xfrm>
          <a:prstGeom prst="rect">
            <a:avLst/>
          </a:prstGeom>
          <a:noFill/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9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79374" y="4005062"/>
            <a:ext cx="4392484" cy="151217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asellaDiTesto 17"/>
          <p:cNvSpPr txBox="1"/>
          <p:nvPr/>
        </p:nvSpPr>
        <p:spPr>
          <a:xfrm>
            <a:off x="5375922" y="1916829"/>
            <a:ext cx="4104458" cy="64633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0" i="0" u="none" strike="noStrike" kern="1200" cap="none" spc="0" baseline="0">
                <a:solidFill>
                  <a:srgbClr val="FF0000"/>
                </a:solidFill>
                <a:uFillTx/>
                <a:latin typeface="Calibri"/>
              </a:rPr>
              <a:t>Misura l‘uniformità del lavoro svolto nei singoli presidi.</a:t>
            </a:r>
          </a:p>
        </p:txBody>
      </p:sp>
      <p:pic>
        <p:nvPicPr>
          <p:cNvPr id="11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447931" y="2996955"/>
            <a:ext cx="4173193" cy="72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231904" y="4077071"/>
            <a:ext cx="4392484" cy="1512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096003" y="4077071"/>
            <a:ext cx="213969" cy="2880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8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/>
              <a:t>Valutazione </a:t>
            </a:r>
            <a:r>
              <a:rPr lang="it-IT" u="sng"/>
              <a:t>quadrimestrale</a:t>
            </a:r>
            <a:r>
              <a:rPr lang="it-IT"/>
              <a:t> AZIENDALE</a:t>
            </a:r>
          </a:p>
        </p:txBody>
      </p:sp>
      <p:pic>
        <p:nvPicPr>
          <p:cNvPr id="3" name="Picture 2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35562" y="1412775"/>
            <a:ext cx="6168935" cy="1050032"/>
          </a:xfrm>
        </p:spPr>
      </p:pic>
      <p:sp>
        <p:nvSpPr>
          <p:cNvPr id="4" name="CasellaDiTesto 11"/>
          <p:cNvSpPr txBox="1"/>
          <p:nvPr/>
        </p:nvSpPr>
        <p:spPr>
          <a:xfrm>
            <a:off x="911428" y="2564901"/>
            <a:ext cx="8784979" cy="70788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Per </a:t>
            </a:r>
            <a:r>
              <a:rPr lang="it-IT" sz="20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totale</a:t>
            </a:r>
            <a:r>
              <a:rPr lang="it-IT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si intende la somma di tutte le interviste effettuate nel quadrimestre per i ricoveri, Servizi Ambulatoriali e i DH in ogni azienda.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207571" y="3717035"/>
            <a:ext cx="6190936" cy="108011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sellaDiTesto 16"/>
          <p:cNvSpPr txBox="1"/>
          <p:nvPr/>
        </p:nvSpPr>
        <p:spPr>
          <a:xfrm>
            <a:off x="983428" y="4941170"/>
            <a:ext cx="8784979" cy="40011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Per questi indicatori valgono le categorie A, B, C e D definite precedentemente.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8"/>
          <p:cNvSpPr txBox="1">
            <a:spLocks noGrp="1"/>
          </p:cNvSpPr>
          <p:nvPr>
            <p:ph type="title"/>
          </p:nvPr>
        </p:nvSpPr>
        <p:spPr>
          <a:xfrm>
            <a:off x="479374" y="620685"/>
            <a:ext cx="8596667" cy="1320795"/>
          </a:xfrm>
        </p:spPr>
        <p:txBody>
          <a:bodyPr/>
          <a:lstStyle/>
          <a:p>
            <a:pPr lvl="0"/>
            <a:r>
              <a:rPr lang="it-IT"/>
              <a:t>Valutazione </a:t>
            </a:r>
            <a:r>
              <a:rPr lang="it-IT" u="sng"/>
              <a:t>quadrimestrale</a:t>
            </a:r>
            <a:r>
              <a:rPr lang="it-IT"/>
              <a:t> AZIENDALE</a:t>
            </a:r>
          </a:p>
        </p:txBody>
      </p:sp>
      <p:sp>
        <p:nvSpPr>
          <p:cNvPr id="3" name="CasellaDiTesto 11"/>
          <p:cNvSpPr txBox="1"/>
          <p:nvPr/>
        </p:nvSpPr>
        <p:spPr>
          <a:xfrm>
            <a:off x="479374" y="1340766"/>
            <a:ext cx="8784979" cy="40011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Il valore </a:t>
            </a:r>
            <a:r>
              <a:rPr lang="it-IT" sz="2000" b="0" i="1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percentuale </a:t>
            </a:r>
            <a:r>
              <a:rPr lang="it-IT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quadrimestrale di </a:t>
            </a:r>
            <a:r>
              <a:rPr lang="it-IT" sz="2000" b="1" i="0" u="none" strike="noStrike" kern="1200" cap="none" spc="0" baseline="0">
                <a:solidFill>
                  <a:srgbClr val="FF0000"/>
                </a:solidFill>
                <a:uFillTx/>
                <a:latin typeface="Calibri"/>
              </a:rPr>
              <a:t>Aderenza al Progetto</a:t>
            </a:r>
            <a:r>
              <a:rPr lang="it-IT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(AP) è dato da:</a:t>
            </a:r>
          </a:p>
        </p:txBody>
      </p:sp>
      <p:sp>
        <p:nvSpPr>
          <p:cNvPr id="4" name="CasellaDiTesto 16"/>
          <p:cNvSpPr txBox="1"/>
          <p:nvPr/>
        </p:nvSpPr>
        <p:spPr>
          <a:xfrm>
            <a:off x="551383" y="4221089"/>
            <a:ext cx="8784979" cy="70788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Le coppie I1, I2 verranno prodotte per singolo presidio e per tipo di prestazione e per quadrimestre. </a:t>
            </a: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287688" y="1916829"/>
            <a:ext cx="3717054" cy="20882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INDICE</a:t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r>
              <a:rPr lang="it-IT" sz="2800" dirty="0" smtClean="0"/>
              <a:t>DATI     1° Quadrimestre</a:t>
            </a:r>
            <a:endParaRPr lang="it-IT" sz="2800" dirty="0"/>
          </a:p>
          <a:p>
            <a:endParaRPr lang="it-IT" sz="2800" dirty="0" smtClean="0"/>
          </a:p>
          <a:p>
            <a:r>
              <a:rPr lang="it-IT" sz="2800" dirty="0" smtClean="0"/>
              <a:t>Direttiva </a:t>
            </a:r>
            <a:r>
              <a:rPr lang="it-IT" sz="2800" dirty="0"/>
              <a:t>sul monitoraggio delle attività </a:t>
            </a:r>
          </a:p>
        </p:txBody>
      </p:sp>
    </p:spTree>
    <p:extLst>
      <p:ext uri="{BB962C8B-B14F-4D97-AF65-F5344CB8AC3E}">
        <p14:creationId xmlns:p14="http://schemas.microsoft.com/office/powerpoint/2010/main" val="1866313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8"/>
          <p:cNvSpPr txBox="1">
            <a:spLocks noGrp="1"/>
          </p:cNvSpPr>
          <p:nvPr>
            <p:ph type="title"/>
          </p:nvPr>
        </p:nvSpPr>
        <p:spPr>
          <a:xfrm>
            <a:off x="479374" y="620685"/>
            <a:ext cx="8596667" cy="1320795"/>
          </a:xfrm>
        </p:spPr>
        <p:txBody>
          <a:bodyPr/>
          <a:lstStyle/>
          <a:p>
            <a:pPr lvl="0"/>
            <a:r>
              <a:rPr lang="it-IT"/>
              <a:t>Valutazione </a:t>
            </a:r>
            <a:r>
              <a:rPr lang="it-IT" u="sng"/>
              <a:t>annuale</a:t>
            </a:r>
            <a:r>
              <a:rPr lang="it-IT"/>
              <a:t> AZIENDALE</a:t>
            </a:r>
          </a:p>
        </p:txBody>
      </p:sp>
      <p:sp>
        <p:nvSpPr>
          <p:cNvPr id="3" name="CasellaDiTesto 11"/>
          <p:cNvSpPr txBox="1"/>
          <p:nvPr/>
        </p:nvSpPr>
        <p:spPr>
          <a:xfrm>
            <a:off x="623392" y="1628802"/>
            <a:ext cx="8784979" cy="70788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La </a:t>
            </a:r>
            <a:r>
              <a:rPr lang="it-IT" sz="2000" b="1" i="0" u="none" strike="noStrike" kern="1200" cap="none" spc="0" baseline="0">
                <a:solidFill>
                  <a:srgbClr val="FF0000"/>
                </a:solidFill>
                <a:uFillTx/>
                <a:latin typeface="Calibri"/>
              </a:rPr>
              <a:t>valutazione annuale</a:t>
            </a:r>
            <a:r>
              <a:rPr lang="it-IT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sarà data dalla </a:t>
            </a:r>
            <a:r>
              <a:rPr lang="it-IT" sz="2000" b="0" i="0" u="sng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MEDIA</a:t>
            </a:r>
            <a:r>
              <a:rPr lang="it-IT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dei punteggi ottenuti nei quadrimestri. </a:t>
            </a:r>
          </a:p>
        </p:txBody>
      </p:sp>
      <p:sp>
        <p:nvSpPr>
          <p:cNvPr id="4" name="CasellaDiTesto 5"/>
          <p:cNvSpPr txBox="1"/>
          <p:nvPr/>
        </p:nvSpPr>
        <p:spPr>
          <a:xfrm>
            <a:off x="695401" y="2924946"/>
            <a:ext cx="8784979" cy="40011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Per il 2016 la valutazione coprirà solamente il 2° e il 3° quadrimestre. </a:t>
            </a:r>
          </a:p>
        </p:txBody>
      </p:sp>
      <p:sp>
        <p:nvSpPr>
          <p:cNvPr id="5" name="CasellaDiTesto 6"/>
          <p:cNvSpPr txBox="1"/>
          <p:nvPr/>
        </p:nvSpPr>
        <p:spPr>
          <a:xfrm>
            <a:off x="695401" y="4077071"/>
            <a:ext cx="8784979" cy="40011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Negli anni a seguire verranno considerati tutti e tre i quadrimestri.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8"/>
          <p:cNvSpPr txBox="1">
            <a:spLocks noGrp="1"/>
          </p:cNvSpPr>
          <p:nvPr>
            <p:ph type="title"/>
          </p:nvPr>
        </p:nvSpPr>
        <p:spPr>
          <a:xfrm>
            <a:off x="191347" y="332658"/>
            <a:ext cx="9505059" cy="864098"/>
          </a:xfrm>
        </p:spPr>
        <p:txBody>
          <a:bodyPr/>
          <a:lstStyle/>
          <a:p>
            <a:pPr lvl="0"/>
            <a:r>
              <a:rPr lang="it-IT"/>
              <a:t>Esempio numerico su un ipotetico PRESIDIO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83428" y="980730"/>
            <a:ext cx="8136907" cy="441537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Ovale 7"/>
          <p:cNvSpPr/>
          <p:nvPr/>
        </p:nvSpPr>
        <p:spPr>
          <a:xfrm>
            <a:off x="8256236" y="1916829"/>
            <a:ext cx="288036" cy="288036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noFill/>
          <a:ln w="25402">
            <a:solidFill>
              <a:srgbClr val="FF0000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5" name="Ovale 9"/>
          <p:cNvSpPr/>
          <p:nvPr/>
        </p:nvSpPr>
        <p:spPr>
          <a:xfrm>
            <a:off x="1199455" y="4941170"/>
            <a:ext cx="288036" cy="288036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noFill/>
          <a:ln w="25402">
            <a:solidFill>
              <a:srgbClr val="FF0000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919535" y="5229197"/>
            <a:ext cx="6048673" cy="68601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asellaDiTesto 12"/>
          <p:cNvSpPr txBox="1"/>
          <p:nvPr/>
        </p:nvSpPr>
        <p:spPr>
          <a:xfrm>
            <a:off x="695401" y="5949278"/>
            <a:ext cx="8496943" cy="64633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Solo 1 aggregazione su 8 ha riportato A in </a:t>
            </a:r>
            <a:r>
              <a:rPr lang="it-IT" sz="1800" b="0" i="1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I1, </a:t>
            </a:r>
            <a:r>
              <a: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quindi la valutazione sulla distribuzione/bilanciamento delle interviste per aggregazione è </a:t>
            </a:r>
            <a:r>
              <a:rPr lang="it-IT" sz="1800" b="0" i="1" u="none" strike="noStrike" kern="1200" cap="none" spc="0" baseline="0">
                <a:solidFill>
                  <a:srgbClr val="FF0000"/>
                </a:solidFill>
                <a:uFillTx/>
                <a:latin typeface="Calibri"/>
              </a:rPr>
              <a:t>per niente soddisfacente</a:t>
            </a:r>
            <a:r>
              <a: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8"/>
          <p:cNvSpPr txBox="1">
            <a:spLocks noGrp="1"/>
          </p:cNvSpPr>
          <p:nvPr>
            <p:ph type="title"/>
          </p:nvPr>
        </p:nvSpPr>
        <p:spPr>
          <a:xfrm>
            <a:off x="551383" y="260649"/>
            <a:ext cx="9505059" cy="864098"/>
          </a:xfrm>
        </p:spPr>
        <p:txBody>
          <a:bodyPr/>
          <a:lstStyle/>
          <a:p>
            <a:pPr lvl="0"/>
            <a:r>
              <a:rPr lang="it-IT"/>
              <a:t>Esempio numerico per AZIENDA</a:t>
            </a:r>
          </a:p>
        </p:txBody>
      </p:sp>
      <p:sp>
        <p:nvSpPr>
          <p:cNvPr id="3" name="Ovale 7"/>
          <p:cNvSpPr/>
          <p:nvPr/>
        </p:nvSpPr>
        <p:spPr>
          <a:xfrm>
            <a:off x="8256236" y="1916829"/>
            <a:ext cx="288036" cy="288036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noFill/>
          <a:ln w="25402">
            <a:solidFill>
              <a:srgbClr val="FF0000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" name="Ovale 9"/>
          <p:cNvSpPr/>
          <p:nvPr/>
        </p:nvSpPr>
        <p:spPr>
          <a:xfrm>
            <a:off x="8544272" y="1772820"/>
            <a:ext cx="288036" cy="288036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noFill/>
          <a:ln w="25402">
            <a:solidFill>
              <a:srgbClr val="FF0000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5" name="CasellaDiTesto 12"/>
          <p:cNvSpPr txBox="1"/>
          <p:nvPr/>
        </p:nvSpPr>
        <p:spPr>
          <a:xfrm>
            <a:off x="479374" y="4869161"/>
            <a:ext cx="9289032" cy="64807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Il valore percentuale quadrimestrale di Aderenza al Progetto (AP) è zero in quanto la coppia di indicatori è (C,B): </a:t>
            </a: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07365" y="980730"/>
            <a:ext cx="8998345" cy="3706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431706" y="5445224"/>
            <a:ext cx="3267078" cy="80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7332" y="113660"/>
            <a:ext cx="8596667" cy="537272"/>
          </a:xfrm>
        </p:spPr>
        <p:txBody>
          <a:bodyPr/>
          <a:lstStyle/>
          <a:p>
            <a:r>
              <a:rPr lang="it-IT" sz="3200" dirty="0" smtClean="0"/>
              <a:t>Piano interviste 2016</a:t>
            </a:r>
            <a:endParaRPr lang="it-IT" sz="3200" dirty="0"/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1744397"/>
              </p:ext>
            </p:extLst>
          </p:nvPr>
        </p:nvGraphicFramePr>
        <p:xfrm>
          <a:off x="216976" y="914404"/>
          <a:ext cx="11758325" cy="55948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41697"/>
                <a:gridCol w="1131904"/>
                <a:gridCol w="1481500"/>
                <a:gridCol w="1131904"/>
                <a:gridCol w="1481500"/>
                <a:gridCol w="1131904"/>
                <a:gridCol w="1481500"/>
                <a:gridCol w="1438208"/>
                <a:gridCol w="1438208"/>
              </a:tblGrid>
              <a:tr h="348635">
                <a:tc rowSpan="3">
                  <a:txBody>
                    <a:bodyPr/>
                    <a:lstStyle/>
                    <a:p>
                      <a:pPr algn="ctr" fontAlgn="b"/>
                      <a:r>
                        <a:rPr lang="it-IT" sz="2000" b="1" u="none" strike="noStrike" dirty="0" smtClean="0">
                          <a:effectLst/>
                          <a:latin typeface="Trebuchet MS" panose="020B0603020202020204" pitchFamily="34" charset="0"/>
                        </a:rPr>
                        <a:t>Azienda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it-IT" sz="2000" b="1" dirty="0" smtClean="0">
                          <a:latin typeface="Trebuchet MS" panose="020B0603020202020204" pitchFamily="34" charset="0"/>
                        </a:rPr>
                        <a:t>Tipo di servizio</a:t>
                      </a:r>
                      <a:endParaRPr lang="it-IT" sz="2000" b="1" dirty="0"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 marL="8086" marR="8086" marT="8086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 marL="8086" marR="8086" marT="8086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b"/>
                      <a:r>
                        <a:rPr lang="it-IT" sz="2000" b="1" u="none" strike="noStrike" dirty="0" smtClean="0">
                          <a:effectLst/>
                          <a:latin typeface="Trebuchet MS" panose="020B0603020202020204" pitchFamily="34" charset="0"/>
                        </a:rPr>
                        <a:t>Totale interviste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 fontAlgn="b"/>
                      <a:endParaRPr lang="it-IT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86" marR="8086" marT="8086" marB="0" anchor="ctr"/>
                </a:tc>
              </a:tr>
              <a:tr h="348635">
                <a:tc vMerge="1"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86" marR="8086" marT="8086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2000" b="1" u="none" strike="noStrike" dirty="0" smtClean="0">
                          <a:effectLst/>
                          <a:latin typeface="Trebuchet MS" panose="020B0603020202020204" pitchFamily="34" charset="0"/>
                        </a:rPr>
                        <a:t>Ambulatorio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2000" b="1" u="none" strike="noStrike" dirty="0">
                          <a:effectLst/>
                          <a:latin typeface="Trebuchet MS" panose="020B0603020202020204" pitchFamily="34" charset="0"/>
                        </a:rPr>
                        <a:t>DH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2000" b="1" u="none" strike="noStrike" dirty="0" smtClean="0">
                          <a:effectLst/>
                          <a:latin typeface="Trebuchet MS" panose="020B0603020202020204" pitchFamily="34" charset="0"/>
                        </a:rPr>
                        <a:t>Ricovero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 fontAlgn="b"/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686805"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N° inter 2016</a:t>
                      </a:r>
                      <a:endParaRPr lang="it-IT" sz="20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N° </a:t>
                      </a:r>
                      <a:r>
                        <a:rPr lang="it-IT" sz="2000" b="1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interv</a:t>
                      </a:r>
                      <a:r>
                        <a:rPr lang="it-IT" sz="2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x </a:t>
                      </a:r>
                      <a:r>
                        <a:rPr lang="it-IT" sz="2000" b="1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quadr</a:t>
                      </a:r>
                      <a:r>
                        <a:rPr lang="it-IT" sz="2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N° inter 2016</a:t>
                      </a:r>
                      <a:endParaRPr lang="it-IT" sz="20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N° </a:t>
                      </a:r>
                      <a:r>
                        <a:rPr lang="it-IT" sz="2000" b="1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interv</a:t>
                      </a:r>
                      <a:r>
                        <a:rPr lang="it-IT" sz="2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x </a:t>
                      </a:r>
                      <a:r>
                        <a:rPr lang="it-IT" sz="2000" b="1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quadr</a:t>
                      </a:r>
                      <a:r>
                        <a:rPr lang="it-IT" sz="2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N° inter 2016</a:t>
                      </a:r>
                      <a:endParaRPr lang="it-IT" sz="20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N° </a:t>
                      </a:r>
                      <a:r>
                        <a:rPr lang="it-IT" sz="2000" b="1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interv</a:t>
                      </a:r>
                      <a:r>
                        <a:rPr lang="it-IT" sz="2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x </a:t>
                      </a:r>
                      <a:r>
                        <a:rPr lang="it-IT" sz="2000" b="1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quadr</a:t>
                      </a:r>
                      <a:r>
                        <a:rPr lang="it-IT" sz="2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N° inter 2016</a:t>
                      </a:r>
                      <a:endParaRPr lang="it-IT" sz="20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N° </a:t>
                      </a:r>
                      <a:r>
                        <a:rPr lang="it-IT" sz="2000" b="1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interv</a:t>
                      </a:r>
                      <a:r>
                        <a:rPr lang="it-IT" sz="2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x </a:t>
                      </a:r>
                      <a:r>
                        <a:rPr lang="it-IT" sz="2000" b="1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quadr</a:t>
                      </a:r>
                      <a:r>
                        <a:rPr lang="it-IT" sz="2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50901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AOU_CT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2374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791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85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154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2613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871</a:t>
                      </a:r>
                    </a:p>
                  </a:txBody>
                  <a:tcPr marL="9525" marR="9525" marT="9525" marB="0" anchor="ctr"/>
                </a:tc>
              </a:tr>
              <a:tr h="350901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AOU_ME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1118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99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1217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406</a:t>
                      </a:r>
                    </a:p>
                  </a:txBody>
                  <a:tcPr marL="9525" marR="9525" marT="9525" marB="0" anchor="ctr"/>
                </a:tc>
              </a:tr>
              <a:tr h="350901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AOU_PA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897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>
                          <a:effectLst/>
                          <a:latin typeface="Trebuchet MS" panose="020B0603020202020204" pitchFamily="34" charset="0"/>
                        </a:rPr>
                        <a:t>30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78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1005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335</a:t>
                      </a:r>
                    </a:p>
                  </a:txBody>
                  <a:tcPr marL="9525" marR="9525" marT="9525" marB="0" anchor="ctr"/>
                </a:tc>
              </a:tr>
              <a:tr h="350901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ASP_AG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1666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>
                          <a:effectLst/>
                          <a:latin typeface="Trebuchet MS" panose="020B0603020202020204" pitchFamily="34" charset="0"/>
                        </a:rPr>
                        <a:t>61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165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1892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631</a:t>
                      </a:r>
                    </a:p>
                  </a:txBody>
                  <a:tcPr marL="9525" marR="9525" marT="9525" marB="0" anchor="ctr"/>
                </a:tc>
              </a:tr>
              <a:tr h="350901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ASP_CL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>
                          <a:effectLst/>
                          <a:latin typeface="Trebuchet MS" panose="020B0603020202020204" pitchFamily="34" charset="0"/>
                        </a:rPr>
                        <a:t>1686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47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124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1857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619</a:t>
                      </a:r>
                    </a:p>
                  </a:txBody>
                  <a:tcPr marL="9525" marR="9525" marT="9525" marB="0" anchor="ctr"/>
                </a:tc>
              </a:tr>
              <a:tr h="350901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ASP_CT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1933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46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136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2115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705</a:t>
                      </a:r>
                    </a:p>
                  </a:txBody>
                  <a:tcPr marL="9525" marR="9525" marT="9525" marB="0" anchor="ctr"/>
                </a:tc>
              </a:tr>
              <a:tr h="350901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ASP_EN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1359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32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81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1472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491</a:t>
                      </a:r>
                    </a:p>
                  </a:txBody>
                  <a:tcPr marL="9525" marR="9525" marT="9525" marB="0" anchor="ctr"/>
                </a:tc>
              </a:tr>
              <a:tr h="350901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ASP_ME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>
                          <a:effectLst/>
                          <a:latin typeface="Trebuchet MS" panose="020B0603020202020204" pitchFamily="34" charset="0"/>
                        </a:rPr>
                        <a:t>2650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883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>
                          <a:effectLst/>
                          <a:latin typeface="Trebuchet MS" panose="020B0603020202020204" pitchFamily="34" charset="0"/>
                        </a:rPr>
                        <a:t>92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181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2923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974</a:t>
                      </a:r>
                    </a:p>
                  </a:txBody>
                  <a:tcPr marL="9525" marR="9525" marT="9525" marB="0" anchor="ctr"/>
                </a:tc>
              </a:tr>
              <a:tr h="350901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ASP_PA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4284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1428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21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>
                          <a:effectLst/>
                          <a:latin typeface="Trebuchet MS" panose="020B0603020202020204" pitchFamily="34" charset="0"/>
                        </a:rPr>
                        <a:t>113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4418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1473</a:t>
                      </a:r>
                    </a:p>
                  </a:txBody>
                  <a:tcPr marL="9525" marR="9525" marT="9525" marB="0" anchor="ctr"/>
                </a:tc>
              </a:tr>
              <a:tr h="350901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ASP_RG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>
                          <a:effectLst/>
                          <a:latin typeface="Trebuchet MS" panose="020B0603020202020204" pitchFamily="34" charset="0"/>
                        </a:rPr>
                        <a:t>2135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712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59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>
                          <a:effectLst/>
                          <a:latin typeface="Trebuchet MS" panose="020B0603020202020204" pitchFamily="34" charset="0"/>
                        </a:rPr>
                        <a:t>156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2350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783</a:t>
                      </a:r>
                    </a:p>
                  </a:txBody>
                  <a:tcPr marL="9525" marR="9525" marT="9525" marB="0" anchor="ctr"/>
                </a:tc>
              </a:tr>
              <a:tr h="350901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ASP_SR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2574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858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71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>
                          <a:effectLst/>
                          <a:latin typeface="Trebuchet MS" panose="020B0603020202020204" pitchFamily="34" charset="0"/>
                        </a:rPr>
                        <a:t>153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2798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933</a:t>
                      </a:r>
                    </a:p>
                  </a:txBody>
                  <a:tcPr marL="9525" marR="9525" marT="9525" marB="0" anchor="ctr"/>
                </a:tc>
              </a:tr>
              <a:tr h="350901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ASP_TP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>
                          <a:effectLst/>
                          <a:latin typeface="Trebuchet MS" panose="020B0603020202020204" pitchFamily="34" charset="0"/>
                        </a:rPr>
                        <a:t>1825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62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>
                          <a:effectLst/>
                          <a:latin typeface="Trebuchet MS" panose="020B0603020202020204" pitchFamily="34" charset="0"/>
                        </a:rPr>
                        <a:t>146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2033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678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354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7332" y="113660"/>
            <a:ext cx="8596667" cy="537272"/>
          </a:xfrm>
        </p:spPr>
        <p:txBody>
          <a:bodyPr/>
          <a:lstStyle/>
          <a:p>
            <a:r>
              <a:rPr lang="it-IT" sz="3200" dirty="0" smtClean="0"/>
              <a:t>Piano interviste 2016</a:t>
            </a:r>
            <a:endParaRPr lang="it-IT" sz="3200" dirty="0"/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6663041"/>
              </p:ext>
            </p:extLst>
          </p:nvPr>
        </p:nvGraphicFramePr>
        <p:xfrm>
          <a:off x="123987" y="867907"/>
          <a:ext cx="11933696" cy="56103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70980"/>
                <a:gridCol w="1147334"/>
                <a:gridCol w="1501696"/>
                <a:gridCol w="1147334"/>
                <a:gridCol w="1501696"/>
                <a:gridCol w="1147334"/>
                <a:gridCol w="1501696"/>
                <a:gridCol w="1457813"/>
                <a:gridCol w="1457813"/>
              </a:tblGrid>
              <a:tr h="372994">
                <a:tc rowSpan="3">
                  <a:txBody>
                    <a:bodyPr/>
                    <a:lstStyle/>
                    <a:p>
                      <a:pPr algn="ctr" fontAlgn="b"/>
                      <a:r>
                        <a:rPr lang="it-IT" sz="2000" b="1" u="none" strike="noStrike" dirty="0" smtClean="0">
                          <a:effectLst/>
                          <a:latin typeface="Trebuchet MS" panose="020B0603020202020204" pitchFamily="34" charset="0"/>
                        </a:rPr>
                        <a:t>Azienda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it-IT" sz="2000" b="1" dirty="0" smtClean="0">
                          <a:latin typeface="Trebuchet MS" panose="020B0603020202020204" pitchFamily="34" charset="0"/>
                        </a:rPr>
                        <a:t>Tipo di servizio</a:t>
                      </a:r>
                      <a:endParaRPr lang="it-IT" sz="2000" b="1" dirty="0"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 marL="8086" marR="8086" marT="8086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 marL="8086" marR="8086" marT="8086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b"/>
                      <a:r>
                        <a:rPr lang="it-IT" sz="2000" b="1" u="none" strike="noStrike" dirty="0" smtClean="0">
                          <a:effectLst/>
                          <a:latin typeface="Trebuchet MS" panose="020B0603020202020204" pitchFamily="34" charset="0"/>
                        </a:rPr>
                        <a:t>Totale interviste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 fontAlgn="b"/>
                      <a:endParaRPr lang="it-IT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86" marR="8086" marT="8086" marB="0" anchor="ctr"/>
                </a:tc>
              </a:tr>
              <a:tr h="372994">
                <a:tc vMerge="1"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86" marR="8086" marT="8086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2000" b="1" u="none" strike="noStrike" dirty="0" smtClean="0">
                          <a:effectLst/>
                          <a:latin typeface="Trebuchet MS" panose="020B0603020202020204" pitchFamily="34" charset="0"/>
                        </a:rPr>
                        <a:t>Ambulatorio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2000" b="1" u="none" strike="noStrike" dirty="0">
                          <a:effectLst/>
                          <a:latin typeface="Trebuchet MS" panose="020B0603020202020204" pitchFamily="34" charset="0"/>
                        </a:rPr>
                        <a:t>DH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2000" b="1" u="none" strike="noStrike" dirty="0" smtClean="0">
                          <a:effectLst/>
                          <a:latin typeface="Trebuchet MS" panose="020B0603020202020204" pitchFamily="34" charset="0"/>
                        </a:rPr>
                        <a:t>Ricovero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 fontAlgn="b"/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734794"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N° inter 2016</a:t>
                      </a:r>
                      <a:endParaRPr lang="it-IT" sz="20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N° </a:t>
                      </a:r>
                      <a:r>
                        <a:rPr lang="it-IT" sz="2000" b="1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interv</a:t>
                      </a:r>
                      <a:r>
                        <a:rPr lang="it-IT" sz="2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x </a:t>
                      </a:r>
                      <a:r>
                        <a:rPr lang="it-IT" sz="2000" b="1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quadr</a:t>
                      </a:r>
                      <a:r>
                        <a:rPr lang="it-IT" sz="2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N° inter 2016</a:t>
                      </a:r>
                      <a:endParaRPr lang="it-IT" sz="20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N° </a:t>
                      </a:r>
                      <a:r>
                        <a:rPr lang="it-IT" sz="2000" b="1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interv</a:t>
                      </a:r>
                      <a:r>
                        <a:rPr lang="it-IT" sz="2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x </a:t>
                      </a:r>
                      <a:r>
                        <a:rPr lang="it-IT" sz="2000" b="1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quadr</a:t>
                      </a:r>
                      <a:r>
                        <a:rPr lang="it-IT" sz="2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N° inter 2016</a:t>
                      </a:r>
                      <a:endParaRPr lang="it-IT" sz="20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N° </a:t>
                      </a:r>
                      <a:r>
                        <a:rPr lang="it-IT" sz="2000" b="1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interv</a:t>
                      </a:r>
                      <a:r>
                        <a:rPr lang="it-IT" sz="2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x </a:t>
                      </a:r>
                      <a:r>
                        <a:rPr lang="it-IT" sz="2000" b="1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quadr</a:t>
                      </a:r>
                      <a:r>
                        <a:rPr lang="it-IT" sz="2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N° inter 2016</a:t>
                      </a:r>
                      <a:endParaRPr lang="it-IT" sz="20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N° </a:t>
                      </a:r>
                      <a:r>
                        <a:rPr lang="it-IT" sz="2000" b="1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interv</a:t>
                      </a:r>
                      <a:r>
                        <a:rPr lang="it-IT" sz="2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x </a:t>
                      </a:r>
                      <a:r>
                        <a:rPr lang="it-IT" sz="2000" b="1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quadr</a:t>
                      </a:r>
                      <a:r>
                        <a:rPr lang="it-IT" sz="2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5419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BLF_PA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609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10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>
                          <a:effectLst/>
                          <a:latin typeface="Trebuchet MS" panose="020B0603020202020204" pitchFamily="34" charset="0"/>
                        </a:rPr>
                        <a:t>58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677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226</a:t>
                      </a:r>
                    </a:p>
                  </a:txBody>
                  <a:tcPr marL="9525" marR="9525" marT="9525" marB="0" anchor="ctr"/>
                </a:tc>
              </a:tr>
              <a:tr h="375419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BPL_ME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137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3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>
                          <a:effectLst/>
                          <a:latin typeface="Trebuchet MS" panose="020B0603020202020204" pitchFamily="34" charset="0"/>
                        </a:rPr>
                        <a:t>27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167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56</a:t>
                      </a:r>
                    </a:p>
                  </a:txBody>
                  <a:tcPr marL="9525" marR="9525" marT="9525" marB="0" anchor="ctr"/>
                </a:tc>
              </a:tr>
              <a:tr h="375419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>
                          <a:effectLst/>
                          <a:latin typeface="Trebuchet MS" panose="020B0603020202020204" pitchFamily="34" charset="0"/>
                        </a:rPr>
                        <a:t>CAN_CT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989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24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94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1107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369</a:t>
                      </a:r>
                    </a:p>
                  </a:txBody>
                  <a:tcPr marL="9525" marR="9525" marT="9525" marB="0" anchor="ctr"/>
                </a:tc>
              </a:tr>
              <a:tr h="375419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CIV_PA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1194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33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134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1361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454</a:t>
                      </a:r>
                    </a:p>
                  </a:txBody>
                  <a:tcPr marL="9525" marR="9525" marT="9525" marB="0" anchor="ctr"/>
                </a:tc>
              </a:tr>
              <a:tr h="375419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>
                          <a:effectLst/>
                          <a:latin typeface="Trebuchet MS" panose="020B0603020202020204" pitchFamily="34" charset="0"/>
                        </a:rPr>
                        <a:t>GAR_CT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1404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42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118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1564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521</a:t>
                      </a:r>
                    </a:p>
                  </a:txBody>
                  <a:tcPr marL="9525" marR="9525" marT="9525" marB="0" anchor="ctr"/>
                </a:tc>
              </a:tr>
              <a:tr h="375419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ISM_PA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299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10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>
                          <a:effectLst/>
                          <a:latin typeface="Trebuchet MS" panose="020B0603020202020204" pitchFamily="34" charset="0"/>
                        </a:rPr>
                        <a:t>13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322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107</a:t>
                      </a:r>
                    </a:p>
                  </a:txBody>
                  <a:tcPr marL="9525" marR="9525" marT="9525" marB="0" anchor="ctr"/>
                </a:tc>
              </a:tr>
              <a:tr h="375419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PAP_ME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1171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82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1253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418</a:t>
                      </a:r>
                    </a:p>
                  </a:txBody>
                  <a:tcPr marL="9525" marR="9525" marT="9525" marB="0" anchor="ctr"/>
                </a:tc>
              </a:tr>
              <a:tr h="375419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RIZ_BA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56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3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11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70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</a:tr>
              <a:tr h="375419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SRF_CF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614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9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39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662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221</a:t>
                      </a:r>
                    </a:p>
                  </a:txBody>
                  <a:tcPr marL="9525" marR="9525" marT="9525" marB="0" anchor="ctr"/>
                </a:tc>
              </a:tr>
              <a:tr h="375419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VSC_PA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1325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49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110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1484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495</a:t>
                      </a:r>
                    </a:p>
                  </a:txBody>
                  <a:tcPr marL="9525" marR="9525" marT="9525" marB="0" anchor="ctr"/>
                </a:tc>
              </a:tr>
              <a:tr h="375419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 smtClean="0">
                          <a:effectLst/>
                          <a:latin typeface="Trebuchet MS" panose="020B0603020202020204" pitchFamily="34" charset="0"/>
                        </a:rPr>
                        <a:t>Totale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32299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10766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789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263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2272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756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35360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11787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495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7332" y="113660"/>
            <a:ext cx="8596667" cy="537272"/>
          </a:xfrm>
        </p:spPr>
        <p:txBody>
          <a:bodyPr/>
          <a:lstStyle/>
          <a:p>
            <a:r>
              <a:rPr lang="it-IT" sz="3200" dirty="0"/>
              <a:t>1</a:t>
            </a:r>
            <a:r>
              <a:rPr lang="it-IT" sz="3200" dirty="0" smtClean="0"/>
              <a:t>° Quadrimestre: Gli ambulatori</a:t>
            </a:r>
            <a:endParaRPr lang="it-IT" sz="3200" dirty="0"/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4715816"/>
              </p:ext>
            </p:extLst>
          </p:nvPr>
        </p:nvGraphicFramePr>
        <p:xfrm>
          <a:off x="140059" y="852412"/>
          <a:ext cx="11914121" cy="57106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41697"/>
                <a:gridCol w="1456856"/>
                <a:gridCol w="1681875"/>
                <a:gridCol w="1414083"/>
                <a:gridCol w="1913171"/>
                <a:gridCol w="1680264"/>
                <a:gridCol w="1480628"/>
                <a:gridCol w="1245547"/>
              </a:tblGrid>
              <a:tr h="633523">
                <a:tc row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1" u="none" strike="noStrike" dirty="0" smtClean="0">
                          <a:effectLst/>
                          <a:latin typeface="Trebuchet MS" panose="020B0603020202020204" pitchFamily="34" charset="0"/>
                        </a:rPr>
                        <a:t>Azienda</a:t>
                      </a:r>
                      <a:endParaRPr lang="it-IT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Programmate </a:t>
                      </a:r>
                      <a:r>
                        <a:rPr lang="it-IT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nel  1° quadrimestre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Effettuato</a:t>
                      </a:r>
                      <a:r>
                        <a:rPr lang="it-IT" sz="20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(al 30/04/2016)</a:t>
                      </a:r>
                      <a:endParaRPr lang="it-IT" sz="2000" b="1" i="0" u="none" strike="noStrike" kern="12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Differenza</a:t>
                      </a:r>
                      <a:r>
                        <a:rPr lang="it-IT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 tra effettuato e programmato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899749"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N° consensi da raccogliere</a:t>
                      </a:r>
                      <a:endParaRPr lang="it-IT" sz="20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N° interviste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Numero di consensi*</a:t>
                      </a:r>
                      <a:endParaRPr lang="it-IT" sz="2000" dirty="0"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Numero di interviste*</a:t>
                      </a:r>
                      <a:endParaRPr lang="it-IT" sz="2000" b="1" u="none" strike="noStrike" kern="1200" dirty="0" smtClean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stato consensi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stato interviste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46217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AOU_CT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2373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791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59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-2314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-775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-</a:t>
                      </a:r>
                      <a:r>
                        <a:rPr lang="it-IT" sz="2000" b="0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98%</a:t>
                      </a:r>
                      <a:endParaRPr lang="it-IT" sz="2000" b="0" i="0" u="none" strike="noStrike" kern="1200" dirty="0">
                        <a:solidFill>
                          <a:srgbClr val="FF0000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46217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AOU_ME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1119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-1086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-348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-</a:t>
                      </a:r>
                      <a:r>
                        <a:rPr lang="it-IT" sz="2000" b="0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93%</a:t>
                      </a:r>
                      <a:endParaRPr lang="it-IT" sz="2000" b="0" i="0" u="none" strike="noStrike" kern="1200" dirty="0">
                        <a:solidFill>
                          <a:srgbClr val="FF0000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46217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>
                          <a:effectLst/>
                          <a:latin typeface="Trebuchet MS" panose="020B0603020202020204" pitchFamily="34" charset="0"/>
                        </a:rPr>
                        <a:t>AOU_PA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897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96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-801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-209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-</a:t>
                      </a:r>
                      <a:r>
                        <a:rPr lang="it-IT" sz="2000" b="0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69%</a:t>
                      </a:r>
                      <a:endParaRPr lang="it-IT" sz="2000" b="0" i="0" u="none" strike="noStrike" kern="1200" dirty="0">
                        <a:solidFill>
                          <a:srgbClr val="FF0000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46217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>
                          <a:effectLst/>
                          <a:latin typeface="Trebuchet MS" panose="020B0603020202020204" pitchFamily="34" charset="0"/>
                        </a:rPr>
                        <a:t>ASP_AG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1665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-1634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-544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-</a:t>
                      </a:r>
                      <a:r>
                        <a:rPr lang="it-IT" sz="2000" b="0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98%</a:t>
                      </a:r>
                      <a:endParaRPr lang="it-IT" sz="2000" b="0" i="0" u="none" strike="noStrike" kern="1200" dirty="0">
                        <a:solidFill>
                          <a:srgbClr val="FF0000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46217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>
                          <a:effectLst/>
                          <a:latin typeface="Trebuchet MS" panose="020B0603020202020204" pitchFamily="34" charset="0"/>
                        </a:rPr>
                        <a:t>ASP_CL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1686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898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217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-788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-345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-</a:t>
                      </a:r>
                      <a:r>
                        <a:rPr lang="it-IT" sz="2000" b="0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61%</a:t>
                      </a:r>
                      <a:endParaRPr lang="it-IT" sz="2000" b="0" i="0" u="none" strike="noStrike" kern="1200" dirty="0">
                        <a:solidFill>
                          <a:srgbClr val="FF0000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46217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ASP_CT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1932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163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98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-1769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-546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-</a:t>
                      </a:r>
                      <a:r>
                        <a:rPr lang="it-IT" sz="2000" b="0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84%</a:t>
                      </a:r>
                      <a:endParaRPr lang="it-IT" sz="2000" b="0" i="0" u="none" strike="noStrike" kern="1200" dirty="0">
                        <a:solidFill>
                          <a:srgbClr val="FF0000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46217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>
                          <a:effectLst/>
                          <a:latin typeface="Trebuchet MS" panose="020B0603020202020204" pitchFamily="34" charset="0"/>
                        </a:rPr>
                        <a:t>ASP_EN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1359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332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137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-1027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-316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-</a:t>
                      </a:r>
                      <a:r>
                        <a:rPr lang="it-IT" sz="2000" b="0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69%</a:t>
                      </a:r>
                      <a:endParaRPr lang="it-IT" sz="2000" b="0" i="0" u="none" strike="noStrike" kern="1200" dirty="0">
                        <a:solidFill>
                          <a:srgbClr val="FF0000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46217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ASP_ME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2649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883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520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217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-2129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-666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-</a:t>
                      </a:r>
                      <a:r>
                        <a:rPr lang="it-IT" sz="2000" b="0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75%</a:t>
                      </a:r>
                      <a:endParaRPr lang="it-IT" sz="2000" b="0" i="0" u="none" strike="noStrike" kern="1200" dirty="0">
                        <a:solidFill>
                          <a:srgbClr val="FF0000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46217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ASP_PA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4284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1428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5227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2221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943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793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0" u="none" strike="noStrike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55%</a:t>
                      </a:r>
                      <a:endParaRPr lang="it-IT" sz="2000" b="1" i="0" u="none" strike="noStrike" kern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46217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>
                          <a:effectLst/>
                          <a:latin typeface="Trebuchet MS" panose="020B0603020202020204" pitchFamily="34" charset="0"/>
                        </a:rPr>
                        <a:t>ASP_RG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2136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712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280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205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-1856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-507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-</a:t>
                      </a:r>
                      <a:r>
                        <a:rPr lang="it-IT" sz="2000" b="0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71%</a:t>
                      </a:r>
                      <a:endParaRPr lang="it-IT" sz="2000" b="0" i="0" u="none" strike="noStrike" kern="1200" dirty="0">
                        <a:solidFill>
                          <a:srgbClr val="FF0000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46217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ASP_SR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2574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858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1387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578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-1187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-280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-</a:t>
                      </a:r>
                      <a:r>
                        <a:rPr lang="it-IT" sz="2000" b="0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32%</a:t>
                      </a:r>
                      <a:endParaRPr lang="it-IT" sz="2000" b="0" i="0" u="none" strike="noStrike" kern="1200" dirty="0">
                        <a:solidFill>
                          <a:srgbClr val="FF0000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46217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ASP_TP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1824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122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104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-1702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-504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-</a:t>
                      </a:r>
                      <a:r>
                        <a:rPr lang="it-IT" sz="2000" b="0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82%</a:t>
                      </a:r>
                      <a:endParaRPr lang="it-IT" sz="2000" b="0" i="0" u="none" strike="noStrike" kern="1200" dirty="0">
                        <a:solidFill>
                          <a:srgbClr val="FF0000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3" name="Rettangolo 2"/>
          <p:cNvSpPr/>
          <p:nvPr/>
        </p:nvSpPr>
        <p:spPr>
          <a:xfrm>
            <a:off x="1287205" y="6581001"/>
            <a:ext cx="14366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dirty="0">
                <a:solidFill>
                  <a:srgbClr val="000000"/>
                </a:solidFill>
                <a:latin typeface="Trebuchet MS" panose="020B0603020202020204" pitchFamily="34" charset="0"/>
              </a:rPr>
              <a:t>*</a:t>
            </a:r>
            <a:r>
              <a:rPr lang="it-IT" sz="1200" i="0" u="none" strike="noStrike" dirty="0" smtClean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completi/parziali</a:t>
            </a:r>
            <a:endParaRPr lang="it-IT" sz="12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592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7332" y="113660"/>
            <a:ext cx="8596667" cy="537272"/>
          </a:xfrm>
        </p:spPr>
        <p:txBody>
          <a:bodyPr/>
          <a:lstStyle/>
          <a:p>
            <a:r>
              <a:rPr lang="it-IT" sz="3200" dirty="0"/>
              <a:t>1</a:t>
            </a:r>
            <a:r>
              <a:rPr lang="it-IT" sz="3200" dirty="0" smtClean="0"/>
              <a:t>° Quadrimestre: Gli ambulatori</a:t>
            </a:r>
            <a:endParaRPr lang="it-IT" sz="3200" dirty="0"/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4630772"/>
              </p:ext>
            </p:extLst>
          </p:nvPr>
        </p:nvGraphicFramePr>
        <p:xfrm>
          <a:off x="171055" y="846183"/>
          <a:ext cx="11778138" cy="57193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84804"/>
                <a:gridCol w="1446258"/>
                <a:gridCol w="1669640"/>
                <a:gridCol w="1403797"/>
                <a:gridCol w="1899254"/>
                <a:gridCol w="1668041"/>
                <a:gridCol w="1469858"/>
                <a:gridCol w="1236486"/>
              </a:tblGrid>
              <a:tr h="684146">
                <a:tc row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1" u="none" strike="noStrike" dirty="0" smtClean="0">
                          <a:effectLst/>
                          <a:latin typeface="Trebuchet MS" panose="020B0603020202020204" pitchFamily="34" charset="0"/>
                        </a:rPr>
                        <a:t>Azienda</a:t>
                      </a:r>
                      <a:endParaRPr lang="it-IT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Programmate </a:t>
                      </a:r>
                      <a:r>
                        <a:rPr lang="it-IT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nel  1° quadrimestre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Effettuato</a:t>
                      </a:r>
                      <a:r>
                        <a:rPr lang="it-IT" sz="20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(al 30/04/2016)</a:t>
                      </a:r>
                      <a:endParaRPr lang="it-IT" sz="2000" b="1" i="0" u="none" strike="noStrike" kern="12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Differenza</a:t>
                      </a:r>
                      <a:r>
                        <a:rPr lang="it-IT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 tra effettuato e programmato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860038"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N° consensi da raccogliere</a:t>
                      </a:r>
                      <a:endParaRPr lang="it-IT" sz="20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N° interviste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Numero di consensi*</a:t>
                      </a:r>
                      <a:endParaRPr lang="it-IT" sz="2000" dirty="0"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Numero di interviste*</a:t>
                      </a:r>
                      <a:endParaRPr lang="it-IT" sz="2000" b="1" u="none" strike="noStrike" kern="1200" dirty="0" smtClean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stato consensi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stato interviste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73881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BLF_PA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it-IT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it-IT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-609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-203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-</a:t>
                      </a:r>
                      <a:r>
                        <a:rPr lang="it-IT" sz="2000" b="0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100%</a:t>
                      </a:r>
                      <a:endParaRPr lang="it-IT" sz="2000" b="0" i="0" u="none" strike="noStrike" kern="1200" dirty="0">
                        <a:solidFill>
                          <a:srgbClr val="FF0000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73881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BPL_ME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it-IT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it-IT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-138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-46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-</a:t>
                      </a:r>
                      <a:r>
                        <a:rPr lang="it-IT" sz="2000" b="0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100%</a:t>
                      </a:r>
                      <a:endParaRPr lang="it-IT" sz="2000" b="0" i="0" u="none" strike="noStrike" kern="1200" dirty="0">
                        <a:solidFill>
                          <a:srgbClr val="FF0000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73881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>
                          <a:effectLst/>
                          <a:latin typeface="Trebuchet MS" panose="020B0603020202020204" pitchFamily="34" charset="0"/>
                        </a:rPr>
                        <a:t>CAN_CT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990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460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399</a:t>
                      </a:r>
                      <a:endParaRPr lang="it-IT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-530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0" u="none" strike="noStrike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20%</a:t>
                      </a:r>
                      <a:endParaRPr lang="it-IT" sz="2000" b="1" i="0" u="none" strike="noStrike" kern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73881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CIV_PA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1194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406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372</a:t>
                      </a:r>
                      <a:endParaRPr lang="it-IT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-788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-26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-6,5%</a:t>
                      </a:r>
                    </a:p>
                  </a:txBody>
                  <a:tcPr marL="9525" marR="9525" marT="9525" marB="0" anchor="ctr"/>
                </a:tc>
              </a:tr>
              <a:tr h="373881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>
                          <a:effectLst/>
                          <a:latin typeface="Trebuchet MS" panose="020B0603020202020204" pitchFamily="34" charset="0"/>
                        </a:rPr>
                        <a:t>GAR_CT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1404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it-IT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-1404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-468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-100,0%</a:t>
                      </a:r>
                    </a:p>
                  </a:txBody>
                  <a:tcPr marL="9525" marR="9525" marT="9525" marB="0" anchor="ctr"/>
                </a:tc>
              </a:tr>
              <a:tr h="373881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ISM_PA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it-IT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it-IT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-300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-100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-100,0%</a:t>
                      </a:r>
                    </a:p>
                  </a:txBody>
                  <a:tcPr marL="9525" marR="9525" marT="9525" marB="0" anchor="ctr"/>
                </a:tc>
              </a:tr>
              <a:tr h="373881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PAP_ME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1170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185</a:t>
                      </a:r>
                      <a:endParaRPr lang="it-IT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91</a:t>
                      </a:r>
                      <a:endParaRPr lang="it-IT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-985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-299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-76,7%</a:t>
                      </a:r>
                    </a:p>
                  </a:txBody>
                  <a:tcPr marL="9525" marR="9525" marT="9525" marB="0" anchor="ctr"/>
                </a:tc>
              </a:tr>
              <a:tr h="373881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RIZ_BA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it-IT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it-IT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-57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-19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-100,0%</a:t>
                      </a:r>
                    </a:p>
                  </a:txBody>
                  <a:tcPr marL="9525" marR="9525" marT="9525" marB="0" anchor="ctr"/>
                </a:tc>
              </a:tr>
              <a:tr h="373881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SRF_CF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it-IT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it-IT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-615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-205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-100,0%</a:t>
                      </a:r>
                    </a:p>
                  </a:txBody>
                  <a:tcPr marL="9525" marR="9525" marT="9525" marB="0" anchor="ctr"/>
                </a:tc>
              </a:tr>
              <a:tr h="373881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VSC_PA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1326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16</a:t>
                      </a:r>
                      <a:endParaRPr lang="it-IT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16</a:t>
                      </a:r>
                      <a:endParaRPr lang="it-IT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-1310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-426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-96,4%</a:t>
                      </a:r>
                    </a:p>
                  </a:txBody>
                  <a:tcPr marL="9525" marR="9525" marT="9525" marB="0" anchor="ctr"/>
                </a:tc>
              </a:tr>
              <a:tr h="373881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 smtClean="0">
                          <a:effectLst/>
                          <a:latin typeface="Trebuchet MS" panose="020B0603020202020204" pitchFamily="34" charset="0"/>
                        </a:rPr>
                        <a:t>Totale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32298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10766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Trebuchet MS" panose="020B0603020202020204" pitchFamily="34" charset="0"/>
                        </a:rPr>
                        <a:t>10215</a:t>
                      </a:r>
                      <a:endParaRPr lang="it-IT" sz="2000" dirty="0"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4797</a:t>
                      </a:r>
                      <a:endParaRPr lang="it-IT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-22083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-5969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-55,4%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ttangolo 2"/>
          <p:cNvSpPr/>
          <p:nvPr/>
        </p:nvSpPr>
        <p:spPr>
          <a:xfrm>
            <a:off x="891314" y="6581001"/>
            <a:ext cx="14366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dirty="0">
                <a:solidFill>
                  <a:srgbClr val="000000"/>
                </a:solidFill>
                <a:latin typeface="Trebuchet MS" panose="020B0603020202020204" pitchFamily="34" charset="0"/>
              </a:rPr>
              <a:t>*</a:t>
            </a:r>
            <a:r>
              <a:rPr lang="it-IT" sz="1200" i="0" u="none" strike="noStrike" dirty="0" smtClean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completi/parziali</a:t>
            </a:r>
            <a:endParaRPr lang="it-IT" sz="12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911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7332" y="113660"/>
            <a:ext cx="8596667" cy="537272"/>
          </a:xfrm>
        </p:spPr>
        <p:txBody>
          <a:bodyPr/>
          <a:lstStyle/>
          <a:p>
            <a:r>
              <a:rPr lang="it-IT" sz="3200" dirty="0"/>
              <a:t>1</a:t>
            </a:r>
            <a:r>
              <a:rPr lang="it-IT" sz="3200" dirty="0" smtClean="0"/>
              <a:t>° Quadrimestre:  I Ricoveri</a:t>
            </a:r>
            <a:endParaRPr lang="it-IT" sz="3200" dirty="0"/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176373"/>
              </p:ext>
            </p:extLst>
          </p:nvPr>
        </p:nvGraphicFramePr>
        <p:xfrm>
          <a:off x="171055" y="945402"/>
          <a:ext cx="11747143" cy="54088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12787"/>
                <a:gridCol w="1727443"/>
                <a:gridCol w="1616777"/>
                <a:gridCol w="1768349"/>
                <a:gridCol w="1431521"/>
                <a:gridCol w="1482045"/>
                <a:gridCol w="1515729"/>
                <a:gridCol w="1092492"/>
              </a:tblGrid>
              <a:tr h="618584">
                <a:tc row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1" u="none" strike="noStrike" dirty="0" smtClean="0">
                          <a:effectLst/>
                          <a:latin typeface="Trebuchet MS" panose="020B0603020202020204" pitchFamily="34" charset="0"/>
                        </a:rPr>
                        <a:t>Azienda</a:t>
                      </a:r>
                      <a:endParaRPr lang="it-IT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Programmato </a:t>
                      </a:r>
                      <a:r>
                        <a:rPr lang="it-IT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nel I° quadrimestre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Effettuato</a:t>
                      </a:r>
                      <a:r>
                        <a:rPr lang="it-IT" sz="20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(al 30/04/2016)</a:t>
                      </a:r>
                      <a:endParaRPr lang="it-IT" sz="2000" b="1" i="0" u="none" strike="noStrike" kern="12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Differenza</a:t>
                      </a:r>
                      <a:r>
                        <a:rPr lang="it-IT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 tra effettuato e programmato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661658"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N° consensi da raccogliere</a:t>
                      </a:r>
                      <a:endParaRPr lang="it-IT" sz="20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N° interviste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Numero di consensi*</a:t>
                      </a:r>
                      <a:endParaRPr lang="it-IT" sz="2000" dirty="0"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Numero di interviste*</a:t>
                      </a:r>
                      <a:endParaRPr lang="it-IT" sz="2000" b="1" u="none" strike="noStrike" kern="1200" dirty="0" smtClean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stato consensi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stato interviste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38052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AOU_CT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effectLst/>
                          <a:latin typeface="Trebuchet MS" panose="020B0603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-136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-50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-</a:t>
                      </a:r>
                      <a:r>
                        <a:rPr lang="it-IT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98%</a:t>
                      </a:r>
                      <a:endParaRPr lang="it-IT" sz="2000" b="0" i="0" u="none" strike="noStrike" dirty="0">
                        <a:solidFill>
                          <a:srgbClr val="FF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8052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AOU_ME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effectLst/>
                          <a:latin typeface="Trebuchet MS" panose="020B0603020202020204" pitchFamily="34" charset="0"/>
                        </a:rPr>
                        <a:t>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effectLst/>
                          <a:latin typeface="Trebuchet MS" panose="020B0603020202020204" pitchFamily="34" charset="0"/>
                        </a:rPr>
                        <a:t>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-65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-12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-</a:t>
                      </a:r>
                      <a:r>
                        <a:rPr lang="it-IT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36%</a:t>
                      </a:r>
                      <a:endParaRPr lang="it-IT" sz="2000" b="0" i="0" u="none" strike="noStrike" dirty="0">
                        <a:solidFill>
                          <a:srgbClr val="FF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0085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>
                          <a:effectLst/>
                          <a:latin typeface="Trebuchet MS" panose="020B0603020202020204" pitchFamily="34" charset="0"/>
                        </a:rPr>
                        <a:t>AOU_PA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78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effectLst/>
                          <a:latin typeface="Trebuchet MS" panose="020B0603020202020204" pitchFamily="34" charset="0"/>
                        </a:rPr>
                        <a:t>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effectLst/>
                          <a:latin typeface="Trebuchet MS" panose="020B0603020202020204" pitchFamily="34" charset="0"/>
                        </a:rPr>
                        <a:t>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-32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53%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8052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>
                          <a:effectLst/>
                          <a:latin typeface="Trebuchet MS" panose="020B0603020202020204" pitchFamily="34" charset="0"/>
                        </a:rPr>
                        <a:t>ASP_AG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effectLst/>
                          <a:latin typeface="Trebuchet MS" panose="020B0603020202020204" pitchFamily="34" charset="0"/>
                        </a:rPr>
                        <a:t>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effectLst/>
                          <a:latin typeface="Trebuchet MS" panose="020B0603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-136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-45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-</a:t>
                      </a:r>
                      <a:r>
                        <a:rPr lang="it-IT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81%</a:t>
                      </a:r>
                      <a:endParaRPr lang="it-IT" sz="2000" b="0" i="0" u="none" strike="noStrike" dirty="0">
                        <a:solidFill>
                          <a:srgbClr val="FF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8052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>
                          <a:effectLst/>
                          <a:latin typeface="Trebuchet MS" panose="020B0603020202020204" pitchFamily="34" charset="0"/>
                        </a:rPr>
                        <a:t>ASP_CL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effectLst/>
                          <a:latin typeface="Trebuchet MS" panose="020B0603020202020204" pitchFamily="34" charset="0"/>
                        </a:rPr>
                        <a:t>174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effectLst/>
                          <a:latin typeface="Trebuchet MS" panose="020B0603020202020204" pitchFamily="34" charset="0"/>
                        </a:rPr>
                        <a:t>69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68%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8052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ASP_CT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effectLst/>
                          <a:latin typeface="Trebuchet MS" panose="020B0603020202020204" pitchFamily="34" charset="0"/>
                        </a:rPr>
                        <a:t>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effectLst/>
                          <a:latin typeface="Trebuchet MS" panose="020B0603020202020204" pitchFamily="34" charset="0"/>
                        </a:rPr>
                        <a:t>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-86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-9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-</a:t>
                      </a:r>
                      <a:r>
                        <a:rPr lang="it-IT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20%</a:t>
                      </a:r>
                      <a:endParaRPr lang="it-IT" sz="2000" b="0" i="0" u="none" strike="noStrike" dirty="0">
                        <a:solidFill>
                          <a:srgbClr val="FF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8052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>
                          <a:effectLst/>
                          <a:latin typeface="Trebuchet MS" panose="020B0603020202020204" pitchFamily="34" charset="0"/>
                        </a:rPr>
                        <a:t>ASP_EN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81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effectLst/>
                          <a:latin typeface="Trebuchet MS" panose="020B0603020202020204" pitchFamily="34" charset="0"/>
                        </a:rPr>
                        <a:t>81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effectLst/>
                          <a:latin typeface="Trebuchet MS" panose="020B0603020202020204" pitchFamily="34" charset="0"/>
                        </a:rPr>
                        <a:t>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52%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8052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ASP_ME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effectLst/>
                          <a:latin typeface="Trebuchet MS" panose="020B0603020202020204" pitchFamily="34" charset="0"/>
                        </a:rPr>
                        <a:t>109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effectLst/>
                          <a:latin typeface="Trebuchet MS" panose="020B0603020202020204" pitchFamily="34" charset="0"/>
                        </a:rPr>
                        <a:t>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-71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-27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-</a:t>
                      </a:r>
                      <a:r>
                        <a:rPr lang="it-IT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45%</a:t>
                      </a:r>
                      <a:endParaRPr lang="it-IT" sz="2000" b="0" i="0" u="none" strike="noStrike" dirty="0">
                        <a:solidFill>
                          <a:srgbClr val="FF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8052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ASP_PA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effectLst/>
                          <a:latin typeface="Trebuchet MS" panose="020B0603020202020204" pitchFamily="34" charset="0"/>
                        </a:rPr>
                        <a:t>572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effectLst/>
                          <a:latin typeface="Trebuchet MS" panose="020B0603020202020204" pitchFamily="34" charset="0"/>
                        </a:rPr>
                        <a:t>138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263%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8052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>
                          <a:effectLst/>
                          <a:latin typeface="Trebuchet MS" panose="020B0603020202020204" pitchFamily="34" charset="0"/>
                        </a:rPr>
                        <a:t>ASP_RG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effectLst/>
                          <a:latin typeface="Trebuchet MS" panose="020B0603020202020204" pitchFamily="34" charset="0"/>
                        </a:rPr>
                        <a:t>101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effectLst/>
                          <a:latin typeface="Trebuchet MS" panose="020B0603020202020204" pitchFamily="34" charset="0"/>
                        </a:rPr>
                        <a:t>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-55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25%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8052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ASP_SR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effectLst/>
                          <a:latin typeface="Trebuchet MS" panose="020B0603020202020204" pitchFamily="34" charset="0"/>
                        </a:rPr>
                        <a:t>221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effectLst/>
                          <a:latin typeface="Trebuchet MS" panose="020B0603020202020204" pitchFamily="34" charset="0"/>
                        </a:rPr>
                        <a:t>124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143%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8052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ASP_TP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effectLst/>
                          <a:latin typeface="Trebuchet MS" panose="020B0603020202020204" pitchFamily="34" charset="0"/>
                        </a:rPr>
                        <a:t>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effectLst/>
                          <a:latin typeface="Trebuchet MS" panose="020B0603020202020204" pitchFamily="34" charset="0"/>
                        </a:rPr>
                        <a:t>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-112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-25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-</a:t>
                      </a:r>
                      <a:r>
                        <a:rPr lang="it-IT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51%</a:t>
                      </a:r>
                      <a:endParaRPr lang="it-IT" sz="2000" b="0" i="0" u="none" strike="noStrike" dirty="0">
                        <a:solidFill>
                          <a:srgbClr val="FF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3" name="Rettangolo 2"/>
          <p:cNvSpPr/>
          <p:nvPr/>
        </p:nvSpPr>
        <p:spPr>
          <a:xfrm>
            <a:off x="893437" y="6371772"/>
            <a:ext cx="14366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dirty="0">
                <a:solidFill>
                  <a:srgbClr val="000000"/>
                </a:solidFill>
                <a:latin typeface="Trebuchet MS" panose="020B0603020202020204" pitchFamily="34" charset="0"/>
              </a:rPr>
              <a:t>*</a:t>
            </a:r>
            <a:r>
              <a:rPr lang="it-IT" sz="1200" i="0" u="none" strike="noStrike" dirty="0" smtClean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completi/parziali</a:t>
            </a:r>
            <a:endParaRPr lang="it-IT" sz="12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48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7332" y="113660"/>
            <a:ext cx="8596667" cy="537272"/>
          </a:xfrm>
        </p:spPr>
        <p:txBody>
          <a:bodyPr/>
          <a:lstStyle/>
          <a:p>
            <a:r>
              <a:rPr lang="it-IT" sz="3200" dirty="0"/>
              <a:t>1</a:t>
            </a:r>
            <a:r>
              <a:rPr lang="it-IT" sz="3200" dirty="0" smtClean="0"/>
              <a:t>° Quadrimestre:  I Ricoveri</a:t>
            </a:r>
            <a:endParaRPr lang="it-IT" sz="3200" dirty="0"/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2629314"/>
              </p:ext>
            </p:extLst>
          </p:nvPr>
        </p:nvGraphicFramePr>
        <p:xfrm>
          <a:off x="171053" y="836911"/>
          <a:ext cx="11957399" cy="56103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41697"/>
                <a:gridCol w="1773145"/>
                <a:gridCol w="1659551"/>
                <a:gridCol w="1815133"/>
                <a:gridCol w="1469394"/>
                <a:gridCol w="1521254"/>
                <a:gridCol w="1555829"/>
                <a:gridCol w="1121396"/>
              </a:tblGrid>
              <a:tr h="694264">
                <a:tc row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1" u="none" strike="noStrike" dirty="0" smtClean="0">
                          <a:effectLst/>
                          <a:latin typeface="Trebuchet MS" panose="020B0603020202020204" pitchFamily="34" charset="0"/>
                        </a:rPr>
                        <a:t>Azienda</a:t>
                      </a:r>
                      <a:endParaRPr lang="it-IT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Programmato </a:t>
                      </a:r>
                      <a:r>
                        <a:rPr lang="it-IT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nel I° quadrimestre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Effettuato</a:t>
                      </a:r>
                      <a:r>
                        <a:rPr lang="it-IT" sz="20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(al 30/04/2016)</a:t>
                      </a:r>
                      <a:endParaRPr lang="it-IT" sz="2000" b="1" i="0" u="none" strike="noStrike" kern="12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Differenza</a:t>
                      </a:r>
                      <a:r>
                        <a:rPr lang="it-IT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 tra effettuato e programmato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742607"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N° consensi da raccogliere</a:t>
                      </a:r>
                      <a:endParaRPr lang="it-IT" sz="20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N° interviste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Numero di consensi*</a:t>
                      </a:r>
                      <a:endParaRPr lang="it-IT" sz="2000" dirty="0"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Numero di interviste*</a:t>
                      </a:r>
                      <a:endParaRPr lang="it-IT" sz="2000" b="1" u="none" strike="noStrike" kern="1200" dirty="0" smtClean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stato consensi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stato interviste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79410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BLF_PA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2000" b="0" i="0" u="none" strike="noStrike" dirty="0"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it-IT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-57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-19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-</a:t>
                      </a:r>
                      <a:r>
                        <a:rPr lang="it-IT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100%</a:t>
                      </a:r>
                      <a:endParaRPr lang="it-IT" sz="2000" b="0" i="0" u="none" strike="noStrike" dirty="0">
                        <a:solidFill>
                          <a:srgbClr val="FF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9410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BPL_ME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it-IT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it-IT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-27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-9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-</a:t>
                      </a:r>
                      <a:r>
                        <a:rPr lang="it-IT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100%</a:t>
                      </a:r>
                      <a:endParaRPr lang="it-IT" sz="2000" b="0" i="0" u="none" strike="noStrike" dirty="0">
                        <a:solidFill>
                          <a:srgbClr val="FF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9410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>
                          <a:effectLst/>
                          <a:latin typeface="Trebuchet MS" panose="020B0603020202020204" pitchFamily="34" charset="0"/>
                        </a:rPr>
                        <a:t>CAN_CT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93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114</a:t>
                      </a:r>
                      <a:endParaRPr lang="it-IT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102</a:t>
                      </a:r>
                      <a:endParaRPr lang="it-IT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229%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9410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CIV_PA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128</a:t>
                      </a:r>
                      <a:endParaRPr lang="it-IT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121</a:t>
                      </a:r>
                      <a:endParaRPr lang="it-IT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-7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168%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9410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>
                          <a:effectLst/>
                          <a:latin typeface="Trebuchet MS" panose="020B0603020202020204" pitchFamily="34" charset="0"/>
                        </a:rPr>
                        <a:t>GAR_CT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2</a:t>
                      </a:r>
                      <a:endParaRPr lang="it-IT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it-IT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-115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-39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-</a:t>
                      </a:r>
                      <a:r>
                        <a:rPr lang="it-IT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100%</a:t>
                      </a:r>
                      <a:endParaRPr lang="it-IT" sz="2000" b="0" i="0" u="none" strike="noStrike" dirty="0">
                        <a:solidFill>
                          <a:srgbClr val="FF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9410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ISM_PA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it-IT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it-IT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-12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-4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-</a:t>
                      </a:r>
                      <a:r>
                        <a:rPr lang="it-IT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100%</a:t>
                      </a:r>
                      <a:endParaRPr lang="it-IT" sz="2000" b="0" i="0" u="none" strike="noStrike" dirty="0">
                        <a:solidFill>
                          <a:srgbClr val="FF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9410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PAP_ME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81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46</a:t>
                      </a:r>
                      <a:endParaRPr lang="it-IT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34</a:t>
                      </a:r>
                      <a:endParaRPr lang="it-IT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-35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26%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9410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RIZ_BA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it-IT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it-IT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-12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-4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-</a:t>
                      </a:r>
                      <a:r>
                        <a:rPr lang="it-IT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100%</a:t>
                      </a:r>
                      <a:endParaRPr lang="it-IT" sz="2000" b="0" i="0" u="none" strike="noStrike" dirty="0">
                        <a:solidFill>
                          <a:srgbClr val="FF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9410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SRF_CF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it-IT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it-IT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-39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-13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-</a:t>
                      </a:r>
                      <a:r>
                        <a:rPr lang="it-IT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100%</a:t>
                      </a:r>
                      <a:endParaRPr lang="it-IT" sz="2000" b="0" i="0" u="none" strike="noStrike" dirty="0">
                        <a:solidFill>
                          <a:srgbClr val="FF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9410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VSC_PA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16</a:t>
                      </a:r>
                      <a:endParaRPr lang="it-IT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16</a:t>
                      </a:r>
                      <a:endParaRPr lang="it-IT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-95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-21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-</a:t>
                      </a:r>
                      <a:r>
                        <a:rPr lang="it-IT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56%</a:t>
                      </a:r>
                      <a:endParaRPr lang="it-IT" sz="2000" b="0" i="0" u="none" strike="noStrike" dirty="0">
                        <a:solidFill>
                          <a:srgbClr val="FF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9410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 smtClean="0">
                          <a:effectLst/>
                          <a:latin typeface="Trebuchet MS" panose="020B0603020202020204" pitchFamily="34" charset="0"/>
                        </a:rPr>
                        <a:t>Totale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2268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756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Trebuchet MS" panose="020B0603020202020204" pitchFamily="34" charset="0"/>
                        </a:rPr>
                        <a:t>1774</a:t>
                      </a:r>
                      <a:endParaRPr lang="it-IT" sz="2000" dirty="0"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875</a:t>
                      </a:r>
                      <a:endParaRPr lang="it-IT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-494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119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15,7%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ttangolo 2"/>
          <p:cNvSpPr/>
          <p:nvPr/>
        </p:nvSpPr>
        <p:spPr>
          <a:xfrm>
            <a:off x="1327389" y="6494771"/>
            <a:ext cx="14366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dirty="0">
                <a:solidFill>
                  <a:srgbClr val="000000"/>
                </a:solidFill>
                <a:latin typeface="Trebuchet MS" panose="020B0603020202020204" pitchFamily="34" charset="0"/>
              </a:rPr>
              <a:t>*</a:t>
            </a:r>
            <a:r>
              <a:rPr lang="it-IT" sz="1200" i="0" u="none" strike="noStrike" dirty="0" smtClean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completi/parziali</a:t>
            </a:r>
            <a:endParaRPr lang="it-IT" sz="12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47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7332" y="113660"/>
            <a:ext cx="8596667" cy="537272"/>
          </a:xfrm>
        </p:spPr>
        <p:txBody>
          <a:bodyPr/>
          <a:lstStyle/>
          <a:p>
            <a:r>
              <a:rPr lang="it-IT" sz="3200" dirty="0"/>
              <a:t>1</a:t>
            </a:r>
            <a:r>
              <a:rPr lang="it-IT" sz="3200" dirty="0" smtClean="0"/>
              <a:t>° Quadrimestre: I </a:t>
            </a:r>
            <a:r>
              <a:rPr lang="it-IT" sz="3200" dirty="0" err="1" smtClean="0"/>
              <a:t>Day</a:t>
            </a:r>
            <a:r>
              <a:rPr lang="it-IT" sz="3200" dirty="0" smtClean="0"/>
              <a:t> Hospital</a:t>
            </a:r>
            <a:endParaRPr lang="it-IT" sz="3200" dirty="0"/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6442126"/>
              </p:ext>
            </p:extLst>
          </p:nvPr>
        </p:nvGraphicFramePr>
        <p:xfrm>
          <a:off x="171055" y="1007396"/>
          <a:ext cx="11607815" cy="54399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41697"/>
                <a:gridCol w="1695165"/>
                <a:gridCol w="1323063"/>
                <a:gridCol w="1398237"/>
                <a:gridCol w="1398238"/>
                <a:gridCol w="2149977"/>
                <a:gridCol w="1413687"/>
                <a:gridCol w="1187751"/>
              </a:tblGrid>
              <a:tr h="670862">
                <a:tc row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1" u="none" strike="noStrike" dirty="0" smtClean="0">
                          <a:effectLst/>
                          <a:latin typeface="Trebuchet MS" panose="020B0603020202020204" pitchFamily="34" charset="0"/>
                        </a:rPr>
                        <a:t>Azienda</a:t>
                      </a:r>
                      <a:endParaRPr lang="it-IT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Programmato </a:t>
                      </a:r>
                      <a:r>
                        <a:rPr lang="it-IT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nel  1° quadrimestre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Effettuato</a:t>
                      </a:r>
                      <a:r>
                        <a:rPr lang="it-IT" sz="20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(al 30/04/2016)</a:t>
                      </a:r>
                      <a:endParaRPr lang="it-IT" sz="2000" b="1" i="0" u="none" strike="noStrike" kern="12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Differenza</a:t>
                      </a:r>
                      <a:r>
                        <a:rPr lang="it-IT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 tra effettuato e programmato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672425"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N° consensi da raccogliere</a:t>
                      </a:r>
                      <a:endParaRPr lang="it-IT" sz="20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N° interviste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Numero di consensi*</a:t>
                      </a:r>
                      <a:endParaRPr lang="it-IT" sz="2000" dirty="0"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Numero di interviste*</a:t>
                      </a:r>
                      <a:endParaRPr lang="it-IT" sz="2000" b="1" u="none" strike="noStrike" kern="1200" dirty="0" smtClean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stato consensi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stato interviste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41385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AOU_CT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effectLst/>
                          <a:latin typeface="Trebuchet MS" panose="020B0603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-148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-50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-</a:t>
                      </a:r>
                      <a:r>
                        <a:rPr lang="it-IT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98%</a:t>
                      </a:r>
                      <a:endParaRPr lang="it-IT" sz="2000" b="0" i="0" u="none" strike="noStrike" dirty="0">
                        <a:solidFill>
                          <a:srgbClr val="FF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1385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AOU_ME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effectLst/>
                          <a:latin typeface="Trebuchet MS" panose="020B0603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-92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-31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-</a:t>
                      </a:r>
                      <a:r>
                        <a:rPr lang="it-IT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93%</a:t>
                      </a:r>
                      <a:endParaRPr lang="it-IT" sz="2000" b="0" i="0" u="none" strike="noStrike" dirty="0">
                        <a:solidFill>
                          <a:srgbClr val="FF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1385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>
                          <a:effectLst/>
                          <a:latin typeface="Trebuchet MS" panose="020B0603020202020204" pitchFamily="34" charset="0"/>
                        </a:rPr>
                        <a:t>AOU_PA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78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2000" b="0" i="0" u="none" strike="noStrike"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2000" b="0" i="0" u="none" strike="noStrike"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-78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-26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-</a:t>
                      </a:r>
                      <a:r>
                        <a:rPr lang="it-IT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100%</a:t>
                      </a:r>
                      <a:endParaRPr lang="it-IT" sz="2000" b="0" i="0" u="none" strike="noStrike" dirty="0">
                        <a:solidFill>
                          <a:srgbClr val="FF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1385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>
                          <a:effectLst/>
                          <a:latin typeface="Trebuchet MS" panose="020B0603020202020204" pitchFamily="34" charset="0"/>
                        </a:rPr>
                        <a:t>ASP_AG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2000" b="0" i="0" u="none" strike="noStrike"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2000" b="0" i="0" u="none" strike="noStrike"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-165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-55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-</a:t>
                      </a:r>
                      <a:r>
                        <a:rPr lang="it-IT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100%</a:t>
                      </a:r>
                      <a:endParaRPr lang="it-IT" sz="2000" b="0" i="0" u="none" strike="noStrike" dirty="0">
                        <a:solidFill>
                          <a:srgbClr val="FF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1385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>
                          <a:effectLst/>
                          <a:latin typeface="Trebuchet MS" panose="020B0603020202020204" pitchFamily="34" charset="0"/>
                        </a:rPr>
                        <a:t>ASP_CL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effectLst/>
                          <a:latin typeface="Trebuchet MS" panose="020B0603020202020204" pitchFamily="34" charset="0"/>
                        </a:rPr>
                        <a:t>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effectLst/>
                          <a:latin typeface="Trebuchet MS" panose="020B0603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-93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-30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-</a:t>
                      </a:r>
                      <a:r>
                        <a:rPr lang="it-IT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73%</a:t>
                      </a:r>
                      <a:endParaRPr lang="it-IT" sz="2000" b="0" i="0" u="none" strike="noStrike" dirty="0">
                        <a:solidFill>
                          <a:srgbClr val="FF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1385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ASP_CT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2000" b="0" i="0" u="none" strike="noStrike"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2000" b="0" i="0" u="none" strike="noStrike"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-135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-45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-</a:t>
                      </a:r>
                      <a:r>
                        <a:rPr lang="it-IT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100%</a:t>
                      </a:r>
                      <a:endParaRPr lang="it-IT" sz="2000" b="0" i="0" u="none" strike="noStrike" dirty="0">
                        <a:solidFill>
                          <a:srgbClr val="FF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1385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>
                          <a:effectLst/>
                          <a:latin typeface="Trebuchet MS" panose="020B0603020202020204" pitchFamily="34" charset="0"/>
                        </a:rPr>
                        <a:t>ASP_EN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81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effectLst/>
                          <a:latin typeface="Trebuchet MS" panose="020B0603020202020204" pitchFamily="34" charset="0"/>
                        </a:rPr>
                        <a:t>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effectLst/>
                          <a:latin typeface="Trebuchet MS" panose="020B0603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-60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-13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-</a:t>
                      </a:r>
                      <a:r>
                        <a:rPr lang="it-IT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48%</a:t>
                      </a:r>
                      <a:endParaRPr lang="it-IT" sz="2000" b="0" i="0" u="none" strike="noStrike" dirty="0">
                        <a:solidFill>
                          <a:srgbClr val="FF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1385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ASP_ME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effectLst/>
                          <a:latin typeface="Trebuchet MS" panose="020B0603020202020204" pitchFamily="34" charset="0"/>
                        </a:rPr>
                        <a:t>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effectLst/>
                          <a:latin typeface="Trebuchet MS" panose="020B0603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-159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-56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-</a:t>
                      </a:r>
                      <a:r>
                        <a:rPr lang="it-IT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93%</a:t>
                      </a:r>
                      <a:endParaRPr lang="it-IT" sz="2000" b="0" i="0" u="none" strike="noStrike" dirty="0">
                        <a:solidFill>
                          <a:srgbClr val="FF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1385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ASP_PA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effectLst/>
                          <a:latin typeface="Trebuchet MS" panose="020B0603020202020204" pitchFamily="34" charset="0"/>
                        </a:rPr>
                        <a:t>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effectLst/>
                          <a:latin typeface="Trebuchet MS" panose="020B0603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-63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-20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-</a:t>
                      </a:r>
                      <a:r>
                        <a:rPr lang="it-IT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52%</a:t>
                      </a:r>
                      <a:endParaRPr lang="it-IT" sz="2000" b="0" i="0" u="none" strike="noStrike" dirty="0">
                        <a:solidFill>
                          <a:srgbClr val="FF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1385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>
                          <a:effectLst/>
                          <a:latin typeface="Trebuchet MS" panose="020B0603020202020204" pitchFamily="34" charset="0"/>
                        </a:rPr>
                        <a:t>ASP_RG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effectLst/>
                          <a:latin typeface="Trebuchet MS" panose="020B0603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effectLst/>
                          <a:latin typeface="Trebuchet MS" panose="020B0603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-149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-47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-</a:t>
                      </a:r>
                      <a:r>
                        <a:rPr lang="it-IT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90%</a:t>
                      </a:r>
                      <a:endParaRPr lang="it-IT" sz="2000" b="0" i="0" u="none" strike="noStrike" dirty="0">
                        <a:solidFill>
                          <a:srgbClr val="FF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1385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ASP_SR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effectLst/>
                          <a:latin typeface="Trebuchet MS" panose="020B0603020202020204" pitchFamily="34" charset="0"/>
                        </a:rPr>
                        <a:t>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effectLst/>
                          <a:latin typeface="Trebuchet MS" panose="020B0603020202020204" pitchFamily="34" charset="0"/>
                        </a:rPr>
                        <a:t>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-76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0,0%</a:t>
                      </a:r>
                    </a:p>
                  </a:txBody>
                  <a:tcPr marL="9525" marR="9525" marT="9525" marB="0" anchor="ctr"/>
                </a:tc>
              </a:tr>
              <a:tr h="341385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ASP_TP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effectLst/>
                          <a:latin typeface="Trebuchet MS" panose="020B0603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-141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-47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-</a:t>
                      </a:r>
                      <a:r>
                        <a:rPr lang="it-IT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95%</a:t>
                      </a:r>
                      <a:endParaRPr lang="it-IT" sz="2000" b="0" i="0" u="none" strike="noStrike" dirty="0">
                        <a:solidFill>
                          <a:srgbClr val="FF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3" name="Rettangolo 2"/>
          <p:cNvSpPr/>
          <p:nvPr/>
        </p:nvSpPr>
        <p:spPr>
          <a:xfrm>
            <a:off x="969833" y="6540283"/>
            <a:ext cx="14366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dirty="0">
                <a:solidFill>
                  <a:srgbClr val="000000"/>
                </a:solidFill>
                <a:latin typeface="Trebuchet MS" panose="020B0603020202020204" pitchFamily="34" charset="0"/>
              </a:rPr>
              <a:t>*</a:t>
            </a:r>
            <a:r>
              <a:rPr lang="it-IT" sz="1200" i="0" u="none" strike="noStrike" dirty="0" smtClean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completi/parziali</a:t>
            </a:r>
            <a:endParaRPr lang="it-IT" sz="12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25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Sfaccetta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1192</TotalTime>
  <Words>2079</Words>
  <Application>Microsoft Office PowerPoint</Application>
  <PresentationFormat>Personalizzato</PresentationFormat>
  <Paragraphs>1002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3" baseType="lpstr">
      <vt:lpstr>Sfaccettatura</vt:lpstr>
      <vt:lpstr>"Valutazione della Qualità percepita dei servizi di ricovero, di DH e dei servizi diagnostici e ambulatoriali«  Massimo Attanasio </vt:lpstr>
      <vt:lpstr>INDICE </vt:lpstr>
      <vt:lpstr>Piano interviste 2016</vt:lpstr>
      <vt:lpstr>Piano interviste 2016</vt:lpstr>
      <vt:lpstr>1° Quadrimestre: Gli ambulatori</vt:lpstr>
      <vt:lpstr>1° Quadrimestre: Gli ambulatori</vt:lpstr>
      <vt:lpstr>1° Quadrimestre:  I Ricoveri</vt:lpstr>
      <vt:lpstr>1° Quadrimestre:  I Ricoveri</vt:lpstr>
      <vt:lpstr>1° Quadrimestre: I Day Hospital</vt:lpstr>
      <vt:lpstr>1° Quadrimestre: I Day Hospital</vt:lpstr>
      <vt:lpstr>Esempio: Gli ambulatori della Azienda X </vt:lpstr>
      <vt:lpstr>Direttiva sul monitoraggio delle attività Scopo</vt:lpstr>
      <vt:lpstr>Premessa</vt:lpstr>
      <vt:lpstr>Valutazione di aderenza al progetto</vt:lpstr>
      <vt:lpstr>Presentazione standard di PowerPoint</vt:lpstr>
      <vt:lpstr>Presentazione standard di PowerPoint</vt:lpstr>
      <vt:lpstr>Indicatori di Aderenza al Progetto</vt:lpstr>
      <vt:lpstr>Valutazione quadrimestrale AZIENDALE</vt:lpstr>
      <vt:lpstr>Valutazione quadrimestrale AZIENDALE</vt:lpstr>
      <vt:lpstr>Valutazione annuale AZIENDALE</vt:lpstr>
      <vt:lpstr>Esempio numerico su un ipotetico PRESIDIO</vt:lpstr>
      <vt:lpstr>Esempio numerico per AZIENDA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Mariangela Sciandra</dc:creator>
  <cp:lastModifiedBy>attanasio</cp:lastModifiedBy>
  <cp:revision>49</cp:revision>
  <dcterms:created xsi:type="dcterms:W3CDTF">2016-05-11T22:27:46Z</dcterms:created>
  <dcterms:modified xsi:type="dcterms:W3CDTF">2016-05-22T20:21:02Z</dcterms:modified>
</cp:coreProperties>
</file>