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9" r:id="rId3"/>
    <p:sldId id="274" r:id="rId4"/>
    <p:sldId id="280" r:id="rId5"/>
    <p:sldId id="275" r:id="rId6"/>
    <p:sldId id="281" r:id="rId7"/>
    <p:sldId id="276" r:id="rId8"/>
    <p:sldId id="282" r:id="rId9"/>
    <p:sldId id="277" r:id="rId10"/>
    <p:sldId id="283" r:id="rId11"/>
    <p:sldId id="278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108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sp>
          <p:nvSpPr>
            <p:cNvPr id="3" name="Freeform 14"/>
            <p:cNvSpPr/>
            <p:nvPr/>
          </p:nvSpPr>
          <p:spPr>
            <a:xfrm>
              <a:off x="0" y="-7863"/>
              <a:ext cx="863595" cy="5698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600"/>
                <a:gd name="f4" fmla="val 5698067"/>
                <a:gd name="f5" fmla="val 8467"/>
                <a:gd name="f6" fmla="val 16934"/>
                <a:gd name="f7" fmla="*/ f0 1 863600"/>
                <a:gd name="f8" fmla="*/ f1 1 5698067"/>
                <a:gd name="f9" fmla="+- f4 0 f2"/>
                <a:gd name="f10" fmla="+- f3 0 f2"/>
                <a:gd name="f11" fmla="*/ f10 1 863600"/>
                <a:gd name="f12" fmla="*/ f9 1 56980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63600" h="5698067">
                  <a:moveTo>
                    <a:pt x="f2" y="f5"/>
                  </a:moveTo>
                  <a:lnTo>
                    <a:pt x="f3" y="f2"/>
                  </a:lnTo>
                  <a:lnTo>
                    <a:pt x="f3" y="f6"/>
                  </a:lnTo>
                  <a:lnTo>
                    <a:pt x="f2" y="f4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cxnSp>
          <p:nvCxnSpPr>
            <p:cNvPr id="4" name="Straight Connector 18"/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>
              <a:solidFill>
                <a:srgbClr val="5FCBEF">
                  <a:alpha val="70000"/>
                </a:srgbClr>
              </a:solidFill>
              <a:prstDash val="solid"/>
            </a:ln>
          </p:spPr>
        </p:cxnSp>
        <p:cxnSp>
          <p:nvCxnSpPr>
            <p:cNvPr id="5" name="Straight Connector 19"/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>
              <a:solidFill>
                <a:srgbClr val="5FCBEF">
                  <a:alpha val="70000"/>
                </a:srgbClr>
              </a:solidFill>
              <a:prstDash val="solid"/>
            </a:ln>
          </p:spPr>
        </p:cxnSp>
        <p:sp>
          <p:nvSpPr>
            <p:cNvPr id="6" name="Rectangle 23"/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Rectangle 25"/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Isosceles Triangle 22"/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27"/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28"/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Rectangle 29"/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36292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Isosceles Triangle 26"/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/>
          <a:lstStyle>
            <a:lvl1pPr algn="r">
              <a:defRPr sz="5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4" name="Subtitle 2"/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E72FB0-3AD3-4997-B5C9-2120C8A2231E}" type="datetime1">
              <a:rPr lang="en-US"/>
              <a:pPr lvl="0"/>
              <a:t>5/16/2016</a:t>
            </a:fld>
            <a:endParaRPr lang="en-US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58B1AB-5A9B-449F-9E9E-341691BA0AB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38D64B-C638-4EEC-8466-2BF252A167EE}" type="datetime1">
              <a:rPr lang="en-US"/>
              <a:pPr lvl="0"/>
              <a:t>5/16/2016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D34FF5-51B5-4ED2-A36F-38F7BD01BF6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5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79898C-DB9C-48C7-9D4F-7529F3547155}" type="datetime1">
              <a:rPr lang="en-US"/>
              <a:pPr lvl="0"/>
              <a:t>5/16/2016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88C14A-A45A-44BA-8784-4118CB04A178}" type="slidenum">
              <a:t>‹N›</a:t>
            </a:fld>
            <a:endParaRPr lang="en-US"/>
          </a:p>
        </p:txBody>
      </p:sp>
      <p:sp>
        <p:nvSpPr>
          <p:cNvPr id="8" name="TextBox 23"/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9FE0F5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9FE0F5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30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EA2F68-6655-4EB4-9C16-E34515E6A548}" type="datetime1">
              <a:rPr lang="en-US"/>
              <a:pPr lvl="0"/>
              <a:t>5/16/2016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65EFC9-8CDB-4106-9643-2C78B18A7D8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B8E26E-05D8-4941-81FD-92D24F407FB3}" type="datetime1">
              <a:rPr lang="en-US"/>
              <a:pPr lvl="0"/>
              <a:t>5/16/2016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666FD9-3F1D-4BA4-BA42-371FEC7902B6}" type="slidenum">
              <a:t>‹N›</a:t>
            </a:fld>
            <a:endParaRPr lang="en-US"/>
          </a:p>
        </p:txBody>
      </p:sp>
      <p:sp>
        <p:nvSpPr>
          <p:cNvPr id="8" name="TextBox 23"/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9FE0F5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9FE0F5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1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5FCBE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2F8886-DFAE-432B-92B3-E04E0EF8E90E}" type="datetime1">
              <a:rPr lang="en-US"/>
              <a:pPr lvl="0"/>
              <a:t>5/16/2016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BE2FB2-DE7E-47BF-8E03-3BEAB7803DC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9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40CBD4-6D87-43DE-BF96-F508FCDE473F}" type="datetime1">
              <a:rPr lang="en-US"/>
              <a:pPr lvl="0"/>
              <a:t>5/16/2016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B5BF81-F991-4DDE-9980-C12F516EC5F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1673CF-F519-438D-97CE-0F729E977AE5}" type="datetime1">
              <a:rPr lang="en-US"/>
              <a:pPr lvl="0"/>
              <a:t>5/16/2016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E050B-DE65-4AB9-9959-B19D17555D5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37C1C6-011F-4548-9EE9-EBD5C464E82F}" type="datetime1">
              <a:rPr lang="en-US"/>
              <a:pPr lvl="0"/>
              <a:t>5/16/2016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0CBE0B-F6D8-4060-BA20-EC83A81D176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5D0CD3-C8F7-4063-812A-02CD3E99E679}" type="datetime1">
              <a:rPr lang="en-US"/>
              <a:pPr lvl="0"/>
              <a:t>5/16/2016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EF0D1F-FFB5-4297-858E-1FFC1445E8F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2785EC-81A3-4583-A21B-C4892327281C}" type="datetime1">
              <a:rPr lang="en-US"/>
              <a:pPr lvl="0"/>
              <a:t>5/16/2016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C9139E-0B51-4794-B9F6-F53ADE41FE6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517C99-6000-4F6C-AEF6-89C829A2DD50}" type="datetime1">
              <a:rPr lang="en-US"/>
              <a:pPr lvl="0"/>
              <a:t>5/16/2016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BE4E2A-255D-4EA0-A622-BABD5936019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64138C-8ECF-4F9F-B5FB-4A8872839E1C}" type="datetime1">
              <a:rPr lang="en-US"/>
              <a:pPr lvl="0"/>
              <a:t>5/16/2016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941FE8-7D09-4E4C-8FE2-4FC8CFD3487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707E26-80A5-484C-BA4B-F432D211E79E}" type="datetime1">
              <a:rPr lang="en-US"/>
              <a:pPr lvl="0"/>
              <a:t>5/16/2016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27A403-BB58-4283-B8D6-5C4C85302B6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3AA207-2FB6-40F4-85D8-A6C4E7D2FB5B}" type="datetime1">
              <a:rPr lang="en-US"/>
              <a:pPr lvl="0"/>
              <a:t>5/16/2016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10D778-E4B0-47DE-B93A-8EE6DAEC9A6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E2B04F-2033-4C31-9007-02313DB397B1}" type="slidenum">
              <a:t>‹N›</a:t>
            </a:fld>
            <a:endParaRPr lang="en-US"/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B62218-4D62-40EF-9C9C-564C7B342012}" type="datetime1">
              <a:rPr lang="en-US"/>
              <a:pPr lvl="0"/>
              <a:t>5/16/2016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/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>
              <a:solidFill>
                <a:srgbClr val="5FCBEF">
                  <a:alpha val="70000"/>
                </a:srgbClr>
              </a:solidFill>
              <a:prstDash val="solid"/>
            </a:ln>
          </p:spPr>
        </p:cxnSp>
        <p:cxnSp>
          <p:nvCxnSpPr>
            <p:cNvPr id="4" name="Straight Connector 20"/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>
              <a:solidFill>
                <a:srgbClr val="5FCBEF">
                  <a:alpha val="70000"/>
                </a:srgbClr>
              </a:solidFill>
              <a:prstDash val="solid"/>
            </a:ln>
          </p:spPr>
        </p:cxnSp>
        <p:sp>
          <p:nvSpPr>
            <p:cNvPr id="5" name="Rectangle 23"/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5FCBEF">
                <a:alpha val="36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Rectangle 25"/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5FCBEF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Isosceles Triangle 23"/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Rectangle 27"/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17B0E4">
                <a:alpha val="5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28"/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2E83C3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29"/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36292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Isosceles Triangle 27"/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17B0E4">
                <a:alpha val="66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Isosceles Triangle 18"/>
            <p:cNvSpPr/>
            <p:nvPr/>
          </p:nvSpPr>
          <p:spPr>
            <a:xfrm>
              <a:off x="0" y="4013201"/>
              <a:ext cx="448732" cy="2844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270"/>
                <a:gd name="f9" fmla="+- 0 0 -180"/>
                <a:gd name="f10" fmla="+- 0 0 -90"/>
                <a:gd name="f11" fmla="abs f3"/>
                <a:gd name="f12" fmla="abs f4"/>
                <a:gd name="f13" fmla="abs f5"/>
                <a:gd name="f14" fmla="*/ f7 f0 1"/>
                <a:gd name="f15" fmla="*/ f8 f0 1"/>
                <a:gd name="f16" fmla="*/ f9 f0 1"/>
                <a:gd name="f17" fmla="*/ f10 f0 1"/>
                <a:gd name="f18" fmla="?: f11 f3 1"/>
                <a:gd name="f19" fmla="?: f12 f4 1"/>
                <a:gd name="f20" fmla="?: f13 f5 1"/>
                <a:gd name="f21" fmla="*/ f14 1 f2"/>
                <a:gd name="f22" fmla="*/ f15 1 f2"/>
                <a:gd name="f23" fmla="*/ f16 1 f2"/>
                <a:gd name="f24" fmla="*/ f17 1 f2"/>
                <a:gd name="f25" fmla="*/ f18 1 21600"/>
                <a:gd name="f26" fmla="*/ f19 1 21600"/>
                <a:gd name="f27" fmla="*/ 21600 f18 1"/>
                <a:gd name="f28" fmla="*/ 21600 f19 1"/>
                <a:gd name="f29" fmla="+- f21 0 f1"/>
                <a:gd name="f30" fmla="+- f22 0 f1"/>
                <a:gd name="f31" fmla="+- f23 0 f1"/>
                <a:gd name="f32" fmla="+- f24 0 f1"/>
                <a:gd name="f33" fmla="min f26 f25"/>
                <a:gd name="f34" fmla="*/ f27 1 f20"/>
                <a:gd name="f35" fmla="*/ f28 1 f20"/>
                <a:gd name="f36" fmla="val f34"/>
                <a:gd name="f37" fmla="val f35"/>
                <a:gd name="f38" fmla="*/ f6 f33 1"/>
                <a:gd name="f39" fmla="+- f37 0 f6"/>
                <a:gd name="f40" fmla="+- f36 0 f6"/>
                <a:gd name="f41" fmla="*/ f37 f33 1"/>
                <a:gd name="f42" fmla="*/ f36 f33 1"/>
                <a:gd name="f43" fmla="*/ f39 1 2"/>
                <a:gd name="f44" fmla="*/ f40 1 2"/>
                <a:gd name="f45" fmla="*/ f40 f6 1"/>
                <a:gd name="f46" fmla="+- f6 f43 0"/>
                <a:gd name="f47" fmla="*/ f45 1 200000"/>
                <a:gd name="f48" fmla="*/ f45 1 100000"/>
                <a:gd name="f49" fmla="+- f47 f44 0"/>
                <a:gd name="f50" fmla="*/ f47 f33 1"/>
                <a:gd name="f51" fmla="*/ f46 f33 1"/>
                <a:gd name="f52" fmla="*/ f48 f33 1"/>
                <a:gd name="f53" fmla="*/ f4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2" y="f38"/>
                </a:cxn>
                <a:cxn ang="f30">
                  <a:pos x="f50" y="f51"/>
                </a:cxn>
                <a:cxn ang="f31">
                  <a:pos x="f38" y="f41"/>
                </a:cxn>
                <a:cxn ang="f31">
                  <a:pos x="f52" y="f41"/>
                </a:cxn>
                <a:cxn ang="f31">
                  <a:pos x="f42" y="f41"/>
                </a:cxn>
                <a:cxn ang="f32">
                  <a:pos x="f53" y="f51"/>
                </a:cxn>
              </a:cxnLst>
              <a:rect l="f50" t="f51" r="f53" b="f41"/>
              <a:pathLst>
                <a:path>
                  <a:moveTo>
                    <a:pt x="f38" y="f41"/>
                  </a:moveTo>
                  <a:lnTo>
                    <a:pt x="f52" y="f38"/>
                  </a:lnTo>
                  <a:lnTo>
                    <a:pt x="f42" y="f41"/>
                  </a:lnTo>
                  <a:close/>
                </a:path>
              </a:pathLst>
            </a:custGeom>
            <a:solidFill>
              <a:srgbClr val="5FCBEF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Placeholder 1"/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4" name="Text Placeholder 2"/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3528BF8-4FE2-4623-8960-A74E2520EB3F}" type="datetime1">
              <a:rPr lang="en-US"/>
              <a:pPr lvl="0"/>
              <a:t>5/16/2016</a:t>
            </a:fld>
            <a:endParaRPr lang="en-US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5FCBEF"/>
                </a:solidFill>
                <a:uFillTx/>
                <a:latin typeface="Trebuchet MS"/>
              </a:defRPr>
            </a:lvl1pPr>
          </a:lstStyle>
          <a:p>
            <a:pPr lvl="0"/>
            <a:fld id="{7DCFCF95-00CE-4E87-836A-5D0D319DE869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3600" b="0" i="0" u="none" strike="noStrike" kern="1200" cap="none" spc="0" baseline="0">
          <a:solidFill>
            <a:srgbClr val="5FCBEF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5FCBEF"/>
        </a:buClr>
        <a:buSzPct val="80000"/>
        <a:buFont typeface="Wingdings 3"/>
        <a:buChar char=""/>
        <a:tabLst/>
        <a:defRPr lang="it-IT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5FCBEF"/>
        </a:buClr>
        <a:buSzPct val="80000"/>
        <a:buFont typeface="Wingdings 3"/>
        <a:buChar char=""/>
        <a:tabLst/>
        <a:defRPr lang="it-IT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5FCBEF"/>
        </a:buClr>
        <a:buSzPct val="80000"/>
        <a:buFont typeface="Wingdings 3"/>
        <a:buChar char=""/>
        <a:tabLst/>
        <a:defRPr lang="it-IT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5FCBEF"/>
        </a:buClr>
        <a:buSzPct val="80000"/>
        <a:buFont typeface="Wingdings 3"/>
        <a:buChar char=""/>
        <a:tabLst/>
        <a:defRPr lang="it-IT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5FCBEF"/>
        </a:buClr>
        <a:buSzPct val="80000"/>
        <a:buFont typeface="Wingdings 3"/>
        <a:buChar char=""/>
        <a:tabLst/>
        <a:defRPr lang="it-IT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737938" y="866274"/>
            <a:ext cx="9192125" cy="3184554"/>
          </a:xfrm>
        </p:spPr>
        <p:txBody>
          <a:bodyPr/>
          <a:lstStyle/>
          <a:p>
            <a:pPr lvl="0"/>
            <a:r>
              <a:rPr lang="it-IT" sz="3600" dirty="0"/>
              <a:t>"Valutazione della Qualità percepita </a:t>
            </a:r>
            <a:r>
              <a:rPr lang="it-IT" sz="3600" dirty="0" smtClean="0"/>
              <a:t>dei </a:t>
            </a:r>
            <a:r>
              <a:rPr lang="it-IT" sz="3600" dirty="0"/>
              <a:t>servizi di </a:t>
            </a:r>
            <a:r>
              <a:rPr lang="it-IT" sz="3600" dirty="0" smtClean="0"/>
              <a:t>ricovero, di DH e dei </a:t>
            </a:r>
            <a:r>
              <a:rPr lang="it-IT" sz="3600" dirty="0"/>
              <a:t>servizi diagnostici e </a:t>
            </a:r>
            <a:r>
              <a:rPr lang="it-IT" sz="3600" dirty="0" smtClean="0"/>
              <a:t>ambulatoriali«</a:t>
            </a:r>
            <a:br>
              <a:rPr lang="it-IT" sz="3600" dirty="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 smtClean="0"/>
              <a:t>Massimo Attanasio </a:t>
            </a:r>
            <a:endParaRPr lang="it-IT" sz="3600" dirty="0"/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it-IT"/>
              <a:t>PALERMO, 17/05/2016</a:t>
            </a:r>
          </a:p>
        </p:txBody>
      </p:sp>
    </p:spTree>
    <p:extLst>
      <p:ext uri="{BB962C8B-B14F-4D97-AF65-F5344CB8AC3E}">
        <p14:creationId xmlns:p14="http://schemas.microsoft.com/office/powerpoint/2010/main" val="22063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2" y="113660"/>
            <a:ext cx="8596667" cy="537272"/>
          </a:xfrm>
        </p:spPr>
        <p:txBody>
          <a:bodyPr/>
          <a:lstStyle/>
          <a:p>
            <a:r>
              <a:rPr lang="it-IT" sz="3200" dirty="0"/>
              <a:t>1</a:t>
            </a:r>
            <a:r>
              <a:rPr lang="it-IT" sz="3200" dirty="0" smtClean="0"/>
              <a:t>° Quadrimestre: I </a:t>
            </a:r>
            <a:r>
              <a:rPr lang="it-IT" sz="3200" dirty="0" err="1" smtClean="0"/>
              <a:t>Day</a:t>
            </a:r>
            <a:r>
              <a:rPr lang="it-IT" sz="3200" dirty="0" smtClean="0"/>
              <a:t> Hospital</a:t>
            </a:r>
            <a:endParaRPr lang="it-IT" sz="32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28462"/>
              </p:ext>
            </p:extLst>
          </p:nvPr>
        </p:nvGraphicFramePr>
        <p:xfrm>
          <a:off x="357035" y="942815"/>
          <a:ext cx="10996682" cy="5411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697"/>
                <a:gridCol w="1793919"/>
                <a:gridCol w="1224366"/>
                <a:gridCol w="1452359"/>
                <a:gridCol w="1734207"/>
                <a:gridCol w="1813035"/>
                <a:gridCol w="898634"/>
                <a:gridCol w="1038465"/>
              </a:tblGrid>
              <a:tr h="668629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Azienda</a:t>
                      </a:r>
                      <a:endParaRPr lang="it-IT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Programmato 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nel  1° quadrimestre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Effettuato</a:t>
                      </a:r>
                      <a:r>
                        <a:rPr lang="it-IT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(al 30/04/2016)</a:t>
                      </a:r>
                      <a:endParaRPr lang="it-IT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Differenza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tra effettuato e programmato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00125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consensi da raccogliere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Numero di consensi*</a:t>
                      </a:r>
                      <a:endParaRPr lang="it-IT" sz="2000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Numero di interviste*</a:t>
                      </a:r>
                      <a:endParaRPr lang="it-IT" sz="20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consensi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BLF_PA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-100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,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BPL_ME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CAN_CT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90%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CIV_PA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53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45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GAR_CT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ISM_PA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PAP_ME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RIZ_BA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SRF_CF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VSC_PA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24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  <a:latin typeface="Trebuchet MS" panose="020B0603020202020204" pitchFamily="34" charset="0"/>
                        </a:rPr>
                        <a:t>Totale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2268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rebuchet MS" panose="020B0603020202020204" pitchFamily="34" charset="0"/>
                        </a:rPr>
                        <a:t>284</a:t>
                      </a:r>
                      <a:endParaRPr lang="it-IT" sz="2000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156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-1984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-600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79%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1372789" y="6369192"/>
            <a:ext cx="1436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*</a:t>
            </a:r>
            <a:r>
              <a:rPr lang="it-IT" sz="1200" i="0" u="none" strike="noStrike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completi/parziali</a:t>
            </a:r>
            <a:endParaRPr lang="it-IT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9026" y="30996"/>
            <a:ext cx="9284816" cy="593555"/>
          </a:xfrm>
        </p:spPr>
        <p:txBody>
          <a:bodyPr/>
          <a:lstStyle/>
          <a:p>
            <a:r>
              <a:rPr lang="it-IT" sz="3200" dirty="0" smtClean="0"/>
              <a:t>Esempio: Gli ambulatori della Azienda X </a:t>
            </a:r>
            <a:endParaRPr lang="it-IT" sz="32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816100"/>
              </p:ext>
            </p:extLst>
          </p:nvPr>
        </p:nvGraphicFramePr>
        <p:xfrm>
          <a:off x="216977" y="562559"/>
          <a:ext cx="11515240" cy="6195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6800"/>
                <a:gridCol w="1332855"/>
                <a:gridCol w="2138766"/>
                <a:gridCol w="2123268"/>
                <a:gridCol w="2014779"/>
                <a:gridCol w="1042413"/>
                <a:gridCol w="1286359"/>
              </a:tblGrid>
              <a:tr h="5182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Azienda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N° interviste annuali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N° interviste previste per quadrimestre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N° consensi previsti per quadrimestre</a:t>
                      </a:r>
                      <a:endParaRPr lang="it-IT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N° consensi raccolti al 30/04/2016</a:t>
                      </a:r>
                    </a:p>
                  </a:txBody>
                  <a:tcPr marL="8821" marR="8821" marT="882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N° interviste effettuate al 30/04/2016</a:t>
                      </a:r>
                    </a:p>
                  </a:txBody>
                  <a:tcPr marL="8821" marR="8821" marT="882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446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Presidio 1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  <a:latin typeface="Trebuchet MS" panose="020B0603020202020204" pitchFamily="34" charset="0"/>
                        </a:rPr>
                        <a:t>997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339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325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(-2%)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Anestesia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(-100%)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Cardiologia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(-77%)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Chirurgia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186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(56%)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Laboratorio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376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(0,8%)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Medicina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(16%)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Ortopedia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(-100%)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Ostetricia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(240,0%)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Servizi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144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(-14%)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Spec</a:t>
                      </a:r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 Medica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199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(-72%)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Presidio 2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  <a:latin typeface="Trebuchet MS" panose="020B0603020202020204" pitchFamily="34" charset="0"/>
                        </a:rPr>
                        <a:t>197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(-42%)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Cardiologia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(-83%)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Chirurgia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(-100%)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Laboratorio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78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(-73%)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Medicina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(-100%)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Ortopedia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(-100%)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Ostetricia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(-100%)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Servizi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(125%)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marL="457200" lvl="1" indent="-193675" algn="l" fontAlgn="b"/>
                      <a:r>
                        <a:rPr lang="it-IT" sz="1800" u="none" strike="noStrike" dirty="0" err="1" smtClean="0">
                          <a:effectLst/>
                          <a:latin typeface="Trebuchet MS" panose="020B0603020202020204" pitchFamily="34" charset="0"/>
                        </a:rPr>
                        <a:t>Spec</a:t>
                      </a:r>
                      <a:r>
                        <a:rPr lang="it-IT" sz="1800" u="none" strike="noStrike" dirty="0" smtClean="0">
                          <a:effectLst/>
                          <a:latin typeface="Trebuchet MS" panose="020B0603020202020204" pitchFamily="34" charset="0"/>
                        </a:rPr>
                        <a:t> Medica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(50%)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446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Totale 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  <a:latin typeface="Trebuchet MS" panose="020B0603020202020204" pitchFamily="34" charset="0"/>
                        </a:rPr>
                        <a:t>1194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395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363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821" marR="8821" marT="882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(-8%)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12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/>
              <a:t>Direttiva sul monitoraggio delle attività Scopo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544564" y="1923393"/>
            <a:ext cx="8596667" cy="3531476"/>
          </a:xfrm>
        </p:spPr>
        <p:txBody>
          <a:bodyPr/>
          <a:lstStyle/>
          <a:p>
            <a:pPr lvl="0" algn="just"/>
            <a:r>
              <a:rPr lang="it-IT" sz="2000" dirty="0" smtClean="0"/>
              <a:t>fornire </a:t>
            </a:r>
            <a:r>
              <a:rPr lang="it-IT" sz="2000" dirty="0"/>
              <a:t>alle aziende sanitarie i </a:t>
            </a:r>
            <a:r>
              <a:rPr lang="it-IT" sz="2000" b="1" dirty="0">
                <a:solidFill>
                  <a:srgbClr val="FF0000"/>
                </a:solidFill>
              </a:rPr>
              <a:t>criteri per il monitoraggio dell’aderenza al programma </a:t>
            </a:r>
            <a:r>
              <a:rPr lang="it-IT" sz="2000" dirty="0"/>
              <a:t>regionale per la Valutazione della Qualità percepita </a:t>
            </a:r>
            <a:r>
              <a:rPr lang="it-IT" sz="2000" dirty="0" smtClean="0"/>
              <a:t>sui servizi </a:t>
            </a:r>
            <a:r>
              <a:rPr lang="it-IT" sz="2000" dirty="0"/>
              <a:t>di </a:t>
            </a:r>
            <a:r>
              <a:rPr lang="it-IT" sz="2000" dirty="0" smtClean="0"/>
              <a:t>ricovero, sul DH </a:t>
            </a:r>
            <a:r>
              <a:rPr lang="it-IT" sz="2000" dirty="0"/>
              <a:t>e dei servizi diagnostici e ambulatoriali. </a:t>
            </a:r>
          </a:p>
          <a:p>
            <a:pPr lvl="0" algn="just"/>
            <a:endParaRPr lang="it-IT" sz="2000" dirty="0"/>
          </a:p>
          <a:p>
            <a:pPr lvl="0" algn="just"/>
            <a:r>
              <a:rPr lang="it-IT" sz="2000" dirty="0"/>
              <a:t>Tale attività rientra tra gli obiettivi dei Direttori Generali nell’ambito dei PAA 2016-2018.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77332" y="615244"/>
            <a:ext cx="8596667" cy="1320795"/>
          </a:xfrm>
        </p:spPr>
        <p:txBody>
          <a:bodyPr/>
          <a:lstStyle/>
          <a:p>
            <a:pPr lvl="0"/>
            <a:r>
              <a:rPr lang="it-IT"/>
              <a:t>Premessa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677332" y="1275642"/>
            <a:ext cx="8596667" cy="4765715"/>
          </a:xfrm>
        </p:spPr>
        <p:txBody>
          <a:bodyPr/>
          <a:lstStyle/>
          <a:p>
            <a:pPr lvl="0" algn="just"/>
            <a:r>
              <a:rPr lang="it-IT" dirty="0"/>
              <a:t>Il </a:t>
            </a:r>
            <a:r>
              <a:rPr lang="it-IT" dirty="0" err="1" smtClean="0"/>
              <a:t>pr</a:t>
            </a:r>
            <a:r>
              <a:rPr lang="it-IT" dirty="0" smtClean="0"/>
              <a:t> </a:t>
            </a:r>
            <a:r>
              <a:rPr lang="it-IT" dirty="0" err="1" smtClean="0"/>
              <a:t>ogramma</a:t>
            </a:r>
            <a:r>
              <a:rPr lang="it-IT" dirty="0" smtClean="0"/>
              <a:t> prevede </a:t>
            </a:r>
            <a:r>
              <a:rPr lang="it-IT" dirty="0"/>
              <a:t>un Piano di Interviste 2016 per Azienda.</a:t>
            </a:r>
          </a:p>
          <a:p>
            <a:pPr lvl="0" algn="just"/>
            <a:endParaRPr lang="it-IT" dirty="0"/>
          </a:p>
          <a:p>
            <a:pPr lvl="0" algn="just"/>
            <a:r>
              <a:rPr lang="it-IT" dirty="0"/>
              <a:t>I piani di Interviste prevedono:</a:t>
            </a:r>
          </a:p>
          <a:p>
            <a:pPr marL="0" lvl="0" indent="0" algn="just">
              <a:buNone/>
            </a:pPr>
            <a:r>
              <a:rPr lang="it-IT" dirty="0"/>
              <a:t>         1. la raccolta dei Consensi informatici,</a:t>
            </a:r>
          </a:p>
          <a:p>
            <a:pPr marL="0" lvl="0" indent="0" algn="just">
              <a:buNone/>
            </a:pPr>
            <a:r>
              <a:rPr lang="it-IT" dirty="0"/>
              <a:t>         2. la somministrazione e il caricamento di un certo numero di interviste.</a:t>
            </a:r>
          </a:p>
          <a:p>
            <a:pPr lvl="0" algn="just"/>
            <a:r>
              <a:rPr lang="it-IT" dirty="0"/>
              <a:t>Le interviste sono suddivise per:</a:t>
            </a:r>
          </a:p>
          <a:p>
            <a:pPr marL="0" lvl="0" indent="0" algn="just">
              <a:buNone/>
            </a:pPr>
            <a:r>
              <a:rPr lang="it-IT" i="1" dirty="0"/>
              <a:t>     Aggregazioni </a:t>
            </a:r>
            <a:r>
              <a:rPr lang="it-IT" dirty="0"/>
              <a:t>(reparti o aggregazioni di reparti omogenei)</a:t>
            </a:r>
          </a:p>
          <a:p>
            <a:pPr marL="0" lvl="0" indent="0" algn="just">
              <a:buNone/>
            </a:pPr>
            <a:r>
              <a:rPr lang="it-IT" i="1" dirty="0"/>
              <a:t>     Distribuzione temporale nell'arco dell'anno </a:t>
            </a:r>
            <a:r>
              <a:rPr lang="it-IT" dirty="0"/>
              <a:t>(quadrimestre).</a:t>
            </a:r>
          </a:p>
          <a:p>
            <a:pPr marL="0" lvl="0" indent="0" algn="just">
              <a:buNone/>
            </a:pPr>
            <a:r>
              <a:rPr lang="it-IT" i="1" dirty="0"/>
              <a:t>     Ricoveri, Servizi ambulatoriali e DH</a:t>
            </a:r>
            <a:r>
              <a:rPr lang="it-IT" dirty="0"/>
              <a:t>.</a:t>
            </a:r>
          </a:p>
          <a:p>
            <a:pPr marL="0" lvl="0" indent="0">
              <a:buNone/>
            </a:pPr>
            <a:endParaRPr lang="it-IT" dirty="0"/>
          </a:p>
          <a:p>
            <a:pPr lvl="0"/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Valutazione di aderenza al progetto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677332" y="1494541"/>
            <a:ext cx="8596667" cy="3880768"/>
          </a:xfrm>
        </p:spPr>
        <p:txBody>
          <a:bodyPr/>
          <a:lstStyle/>
          <a:p>
            <a:pPr marL="0" lvl="0" indent="0" algn="just">
              <a:buNone/>
            </a:pPr>
            <a:r>
              <a:rPr lang="it-IT" dirty="0"/>
              <a:t>Per la valutazione dell’aderenza al progetto, saranno utilizzati </a:t>
            </a:r>
            <a:r>
              <a:rPr lang="it-IT" b="1" dirty="0">
                <a:solidFill>
                  <a:srgbClr val="FF0000"/>
                </a:solidFill>
              </a:rPr>
              <a:t>due indicatori</a:t>
            </a:r>
            <a:r>
              <a:rPr lang="it-IT" dirty="0"/>
              <a:t>, costruiti per misurare quantitativamente l'attività svolta a livello aziendale in termini di:</a:t>
            </a:r>
          </a:p>
          <a:p>
            <a:pPr lvl="0" algn="just"/>
            <a:r>
              <a:rPr lang="it-IT" dirty="0"/>
              <a:t>(i)  interviste effettuate in totale (per</a:t>
            </a:r>
            <a:r>
              <a:rPr lang="it-IT" i="1" dirty="0"/>
              <a:t> Aggregazione di reparti o Reparti, Presidio e Azienda</a:t>
            </a:r>
            <a:r>
              <a:rPr lang="it-IT" dirty="0" smtClean="0"/>
              <a:t>);</a:t>
            </a:r>
          </a:p>
          <a:p>
            <a:pPr lvl="0" algn="just"/>
            <a:r>
              <a:rPr lang="it-IT" u="sng" dirty="0" smtClean="0"/>
              <a:t>Per:</a:t>
            </a:r>
            <a:endParaRPr lang="it-IT" u="sng" dirty="0"/>
          </a:p>
          <a:p>
            <a:pPr lvl="1" algn="just"/>
            <a:r>
              <a:rPr lang="it-IT" dirty="0"/>
              <a:t>(ii) distribuzione </a:t>
            </a:r>
            <a:r>
              <a:rPr lang="it-IT" i="1" dirty="0"/>
              <a:t>quadrimestrale</a:t>
            </a:r>
            <a:r>
              <a:rPr lang="it-IT" dirty="0"/>
              <a:t> delle interviste (per cogliere le differenze stagionali e per monitorare eventuali cambiamenti nel tempo);</a:t>
            </a:r>
          </a:p>
          <a:p>
            <a:pPr lvl="1" algn="just"/>
            <a:r>
              <a:rPr lang="it-IT" dirty="0" smtClean="0"/>
              <a:t>(</a:t>
            </a:r>
            <a:r>
              <a:rPr lang="it-IT" dirty="0"/>
              <a:t>iii) distribuzione </a:t>
            </a:r>
            <a:r>
              <a:rPr lang="it-IT" i="1" dirty="0"/>
              <a:t>spaziale</a:t>
            </a:r>
            <a:r>
              <a:rPr lang="it-IT" dirty="0"/>
              <a:t> (per stabilire quanti</a:t>
            </a:r>
            <a:r>
              <a:rPr lang="it-IT" i="1" dirty="0"/>
              <a:t> Presidi,</a:t>
            </a:r>
            <a:r>
              <a:rPr lang="it-IT" dirty="0"/>
              <a:t> all'interno di ogni </a:t>
            </a:r>
            <a:r>
              <a:rPr lang="it-IT" i="1" dirty="0"/>
              <a:t>Azienda,</a:t>
            </a:r>
            <a:r>
              <a:rPr lang="it-IT" dirty="0"/>
              <a:t> hanno coperto le interviste programmate)</a:t>
            </a:r>
          </a:p>
          <a:p>
            <a:pPr lvl="0"/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553157" y="512411"/>
            <a:ext cx="8895639" cy="5165902"/>
          </a:xfrm>
        </p:spPr>
        <p:txBody>
          <a:bodyPr/>
          <a:lstStyle/>
          <a:p>
            <a:pPr marL="0" lvl="0" indent="0" algn="just">
              <a:buNone/>
            </a:pPr>
            <a:r>
              <a:rPr lang="it-IT" sz="2000" b="1" dirty="0">
                <a:solidFill>
                  <a:srgbClr val="FF0000"/>
                </a:solidFill>
              </a:rPr>
              <a:t>Gli Indicatori verranno prodotti </a:t>
            </a:r>
            <a:r>
              <a:rPr lang="it-IT" sz="2000" b="1" dirty="0" smtClean="0">
                <a:solidFill>
                  <a:srgbClr val="FF0000"/>
                </a:solidFill>
              </a:rPr>
              <a:t>quadrimestralmente per</a:t>
            </a:r>
            <a:r>
              <a:rPr lang="it-IT" sz="2000" dirty="0" smtClean="0"/>
              <a:t> </a:t>
            </a:r>
            <a:r>
              <a:rPr lang="it-IT" sz="2000" dirty="0">
                <a:solidFill>
                  <a:srgbClr val="000000"/>
                </a:solidFill>
              </a:rPr>
              <a:t>monitorare l'attività svolta su più livelli</a:t>
            </a:r>
            <a:r>
              <a:rPr lang="it-IT" sz="2000" dirty="0"/>
              <a:t>:</a:t>
            </a:r>
          </a:p>
          <a:p>
            <a:pPr marL="0" lvl="0" indent="0" algn="just">
              <a:buNone/>
            </a:pPr>
            <a:endParaRPr lang="it-IT" sz="2000" dirty="0"/>
          </a:p>
          <a:p>
            <a:pPr lvl="0" algn="just"/>
            <a:r>
              <a:rPr lang="it-IT" sz="2000" dirty="0"/>
              <a:t>(i.)  </a:t>
            </a:r>
            <a:r>
              <a:rPr lang="it-IT" sz="2000" b="1" i="1" u="sng" dirty="0"/>
              <a:t>aggregazioni</a:t>
            </a:r>
            <a:r>
              <a:rPr lang="it-IT" sz="2000" dirty="0"/>
              <a:t> (reparti o aggregazioni di reparti) in modo da 				     informare i Direttori di Presidio sul numero di interviste 	    				     effettuate/da effettuare nelle aggregazioni del proprio presidio;</a:t>
            </a:r>
          </a:p>
          <a:p>
            <a:pPr lvl="0" algn="just"/>
            <a:r>
              <a:rPr lang="it-IT" sz="2000" dirty="0"/>
              <a:t>(ii.) </a:t>
            </a:r>
            <a:r>
              <a:rPr lang="it-IT" sz="2000" b="1" i="1" u="sng" dirty="0"/>
              <a:t>presidio</a:t>
            </a:r>
            <a:r>
              <a:rPr lang="it-IT" sz="2000" dirty="0"/>
              <a:t> in modo da informare i Direttori di Azienda sul numero di 		     interviste effettuate/da effettuare nelle aggregazioni del proprio     		     presidio;</a:t>
            </a:r>
          </a:p>
          <a:p>
            <a:pPr lvl="0" algn="just"/>
            <a:r>
              <a:rPr lang="it-IT" sz="2000" dirty="0"/>
              <a:t>(iii.) </a:t>
            </a:r>
            <a:r>
              <a:rPr lang="it-IT" sz="2000" b="1" i="1" u="sng" dirty="0"/>
              <a:t>azienda</a:t>
            </a:r>
            <a:r>
              <a:rPr lang="it-IT" sz="2000" dirty="0"/>
              <a:t> in modo da informare l'Assessorato sul numero di interviste 		effettuate/da effettuare in ogni azienda;</a:t>
            </a:r>
          </a:p>
          <a:p>
            <a:pPr lvl="0" algn="just"/>
            <a:r>
              <a:rPr lang="it-IT" sz="2000" dirty="0"/>
              <a:t>(iv.)</a:t>
            </a:r>
            <a:r>
              <a:rPr lang="it-IT" sz="2000" i="1" dirty="0"/>
              <a:t> </a:t>
            </a:r>
            <a:r>
              <a:rPr lang="it-IT" sz="2000" b="1" i="1" u="sng" dirty="0"/>
              <a:t>tipo di prestazione</a:t>
            </a:r>
            <a:r>
              <a:rPr lang="it-IT" sz="2000" dirty="0"/>
              <a:t>, ovvero Ricoveri, servizi ambulatoriali e DH.</a:t>
            </a:r>
          </a:p>
          <a:p>
            <a:pPr marL="0" lvl="0" indent="0">
              <a:buNone/>
            </a:pPr>
            <a:endParaRPr lang="it-IT" dirty="0"/>
          </a:p>
          <a:p>
            <a:pPr lvl="0"/>
            <a:endParaRPr lang="it-IT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695401" y="1916829"/>
            <a:ext cx="8774518" cy="3607042"/>
          </a:xfrm>
        </p:spPr>
        <p:txBody>
          <a:bodyPr/>
          <a:lstStyle/>
          <a:p>
            <a:pPr marL="0" lvl="0" indent="0" algn="just">
              <a:lnSpc>
                <a:spcPct val="200000"/>
              </a:lnSpc>
              <a:buNone/>
            </a:pPr>
            <a:r>
              <a:rPr lang="it-IT" sz="2000"/>
              <a:t>L'applicativo  CUSTAT sul portale </a:t>
            </a:r>
            <a:r>
              <a:rPr lang="it-IT" sz="2000" i="1"/>
              <a:t>Qualitàsiciliassr.it</a:t>
            </a:r>
            <a:r>
              <a:rPr lang="it-IT" sz="2000"/>
              <a:t> restituisce </a:t>
            </a:r>
            <a:r>
              <a:rPr lang="it-IT" sz="2000" b="1">
                <a:solidFill>
                  <a:srgbClr val="FF0000"/>
                </a:solidFill>
              </a:rPr>
              <a:t>in tempo reale</a:t>
            </a:r>
            <a:r>
              <a:rPr lang="it-IT" sz="2000"/>
              <a:t> le informazioni aggiornate sul numero di interviste e Consensi inseriti in piattaforma, mentre una </a:t>
            </a:r>
            <a:r>
              <a:rPr lang="it-IT" sz="2000" i="1"/>
              <a:t>relazione quadrimestrale</a:t>
            </a:r>
            <a:r>
              <a:rPr lang="it-IT" sz="2000"/>
              <a:t> verrà inviata via </a:t>
            </a:r>
            <a:r>
              <a:rPr lang="it-IT" sz="2000" i="1"/>
              <a:t>email</a:t>
            </a:r>
            <a:r>
              <a:rPr lang="it-IT" sz="2000"/>
              <a:t> ai Direttori Generali contenente gli Indicatori relativi alle attività svolte dalle proprie Aziende.</a:t>
            </a:r>
          </a:p>
          <a:p>
            <a:pPr lvl="0">
              <a:lnSpc>
                <a:spcPct val="200000"/>
              </a:lnSpc>
            </a:pPr>
            <a:endParaRPr lang="it-IT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4000" b="1"/>
              <a:t>Indicatori di Aderenza al Progetto</a:t>
            </a:r>
            <a:endParaRPr lang="it-IT" sz="400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51383" y="1412775"/>
            <a:ext cx="4185620" cy="576264"/>
          </a:xfrm>
        </p:spPr>
        <p:txBody>
          <a:bodyPr/>
          <a:lstStyle/>
          <a:p>
            <a:pPr lvl="0"/>
            <a:r>
              <a:rPr lang="it-IT"/>
              <a:t>          1° INDICATORE </a:t>
            </a:r>
          </a:p>
        </p:txBody>
      </p:sp>
      <p:sp>
        <p:nvSpPr>
          <p:cNvPr id="4" name="Segnaposto testo 2"/>
          <p:cNvSpPr txBox="1"/>
          <p:nvPr/>
        </p:nvSpPr>
        <p:spPr>
          <a:xfrm>
            <a:off x="5015877" y="1412775"/>
            <a:ext cx="4185620" cy="576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rPr>
              <a:t>          2° INDICATORE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3392" y="2924946"/>
            <a:ext cx="405765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9"/>
          <p:cNvSpPr txBox="1"/>
          <p:nvPr/>
        </p:nvSpPr>
        <p:spPr>
          <a:xfrm>
            <a:off x="479374" y="1988838"/>
            <a:ext cx="4104458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Misura la quantità di lavoro secondo i livelli (i),(ii),(iii) e (iv).</a:t>
            </a:r>
          </a:p>
        </p:txBody>
      </p:sp>
      <p:sp>
        <p:nvSpPr>
          <p:cNvPr id="7" name="Rettangolo 11"/>
          <p:cNvSpPr/>
          <p:nvPr/>
        </p:nvSpPr>
        <p:spPr>
          <a:xfrm>
            <a:off x="335356" y="1484784"/>
            <a:ext cx="4680520" cy="4608511"/>
          </a:xfrm>
          <a:prstGeom prst="rect">
            <a:avLst/>
          </a:prstGeom>
          <a:noFill/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ttangolo 12"/>
          <p:cNvSpPr/>
          <p:nvPr/>
        </p:nvSpPr>
        <p:spPr>
          <a:xfrm>
            <a:off x="5159895" y="1484784"/>
            <a:ext cx="4680520" cy="4608511"/>
          </a:xfrm>
          <a:prstGeom prst="rect">
            <a:avLst/>
          </a:prstGeom>
          <a:noFill/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9374" y="4005062"/>
            <a:ext cx="4392484" cy="151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17"/>
          <p:cNvSpPr txBox="1"/>
          <p:nvPr/>
        </p:nvSpPr>
        <p:spPr>
          <a:xfrm>
            <a:off x="5375922" y="1916829"/>
            <a:ext cx="4104458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Misura l‘uniformità del lavoro svolto nei singoli presidi.</a:t>
            </a: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47931" y="2996955"/>
            <a:ext cx="4173193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31904" y="4077071"/>
            <a:ext cx="4392484" cy="15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96003" y="4077071"/>
            <a:ext cx="213969" cy="28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Valutazione </a:t>
            </a:r>
            <a:r>
              <a:rPr lang="it-IT" u="sng"/>
              <a:t>quadrimestrale</a:t>
            </a:r>
            <a:r>
              <a:rPr lang="it-IT"/>
              <a:t> AZIENDALE</a:t>
            </a:r>
          </a:p>
        </p:txBody>
      </p:sp>
      <p:pic>
        <p:nvPicPr>
          <p:cNvPr id="3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5562" y="1412775"/>
            <a:ext cx="6168935" cy="1050032"/>
          </a:xfrm>
        </p:spPr>
      </p:pic>
      <p:sp>
        <p:nvSpPr>
          <p:cNvPr id="4" name="CasellaDiTesto 11"/>
          <p:cNvSpPr txBox="1"/>
          <p:nvPr/>
        </p:nvSpPr>
        <p:spPr>
          <a:xfrm>
            <a:off x="911428" y="2564901"/>
            <a:ext cx="8784979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Per </a:t>
            </a:r>
            <a:r>
              <a:rPr lang="it-IT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totale</a:t>
            </a: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si intende la somma di tutte le interviste effettuate nel quadrimestre per i ricoveri, Servizi Ambulatoriali e i DH in ogni azienda.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07571" y="3717035"/>
            <a:ext cx="6190936" cy="10801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16"/>
          <p:cNvSpPr txBox="1"/>
          <p:nvPr/>
        </p:nvSpPr>
        <p:spPr>
          <a:xfrm>
            <a:off x="983428" y="4941170"/>
            <a:ext cx="8784979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Per questi indicatori valgono le categorie A, B, C e D definite precedentemente.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8"/>
          <p:cNvSpPr txBox="1">
            <a:spLocks noGrp="1"/>
          </p:cNvSpPr>
          <p:nvPr>
            <p:ph type="title"/>
          </p:nvPr>
        </p:nvSpPr>
        <p:spPr>
          <a:xfrm>
            <a:off x="479374" y="620685"/>
            <a:ext cx="8596667" cy="1320795"/>
          </a:xfrm>
        </p:spPr>
        <p:txBody>
          <a:bodyPr/>
          <a:lstStyle/>
          <a:p>
            <a:pPr lvl="0"/>
            <a:r>
              <a:rPr lang="it-IT"/>
              <a:t>Valutazione </a:t>
            </a:r>
            <a:r>
              <a:rPr lang="it-IT" u="sng"/>
              <a:t>quadrimestrale</a:t>
            </a:r>
            <a:r>
              <a:rPr lang="it-IT"/>
              <a:t> AZIENDALE</a:t>
            </a:r>
          </a:p>
        </p:txBody>
      </p:sp>
      <p:sp>
        <p:nvSpPr>
          <p:cNvPr id="3" name="CasellaDiTesto 11"/>
          <p:cNvSpPr txBox="1"/>
          <p:nvPr/>
        </p:nvSpPr>
        <p:spPr>
          <a:xfrm>
            <a:off x="479374" y="1340766"/>
            <a:ext cx="8784979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Il valore </a:t>
            </a:r>
            <a:r>
              <a:rPr lang="it-IT" sz="20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percentuale </a:t>
            </a: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quadrimestrale di </a:t>
            </a:r>
            <a:r>
              <a:rPr lang="it-IT" sz="20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Aderenza al Progetto</a:t>
            </a: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(AP) è dato da:</a:t>
            </a:r>
          </a:p>
        </p:txBody>
      </p:sp>
      <p:sp>
        <p:nvSpPr>
          <p:cNvPr id="4" name="CasellaDiTesto 16"/>
          <p:cNvSpPr txBox="1"/>
          <p:nvPr/>
        </p:nvSpPr>
        <p:spPr>
          <a:xfrm>
            <a:off x="551383" y="4221089"/>
            <a:ext cx="8784979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Le coppie I1, I2 verranno prodotte per singolo presidio e per tipo di prestazione e per quadrimestre.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87688" y="1916829"/>
            <a:ext cx="3717054" cy="2088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sz="2800" dirty="0" smtClean="0"/>
              <a:t>DATI     1° Quadrimestre</a:t>
            </a:r>
            <a:endParaRPr lang="it-IT" sz="2800" dirty="0"/>
          </a:p>
          <a:p>
            <a:endParaRPr lang="it-IT" sz="2800" dirty="0" smtClean="0"/>
          </a:p>
          <a:p>
            <a:r>
              <a:rPr lang="it-IT" sz="2800" dirty="0" smtClean="0"/>
              <a:t>Direttiva </a:t>
            </a:r>
            <a:r>
              <a:rPr lang="it-IT" sz="2800" dirty="0"/>
              <a:t>sul monitoraggio delle attività </a:t>
            </a:r>
          </a:p>
        </p:txBody>
      </p:sp>
    </p:spTree>
    <p:extLst>
      <p:ext uri="{BB962C8B-B14F-4D97-AF65-F5344CB8AC3E}">
        <p14:creationId xmlns:p14="http://schemas.microsoft.com/office/powerpoint/2010/main" val="186631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8"/>
          <p:cNvSpPr txBox="1">
            <a:spLocks noGrp="1"/>
          </p:cNvSpPr>
          <p:nvPr>
            <p:ph type="title"/>
          </p:nvPr>
        </p:nvSpPr>
        <p:spPr>
          <a:xfrm>
            <a:off x="479374" y="620685"/>
            <a:ext cx="8596667" cy="1320795"/>
          </a:xfrm>
        </p:spPr>
        <p:txBody>
          <a:bodyPr/>
          <a:lstStyle/>
          <a:p>
            <a:pPr lvl="0"/>
            <a:r>
              <a:rPr lang="it-IT"/>
              <a:t>Valutazione </a:t>
            </a:r>
            <a:r>
              <a:rPr lang="it-IT" u="sng"/>
              <a:t>annuale</a:t>
            </a:r>
            <a:r>
              <a:rPr lang="it-IT"/>
              <a:t> AZIENDALE</a:t>
            </a:r>
          </a:p>
        </p:txBody>
      </p:sp>
      <p:sp>
        <p:nvSpPr>
          <p:cNvPr id="3" name="CasellaDiTesto 11"/>
          <p:cNvSpPr txBox="1"/>
          <p:nvPr/>
        </p:nvSpPr>
        <p:spPr>
          <a:xfrm>
            <a:off x="623392" y="1628802"/>
            <a:ext cx="8784979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La </a:t>
            </a:r>
            <a:r>
              <a:rPr lang="it-IT" sz="20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valutazione annuale</a:t>
            </a: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sarà data dalla </a:t>
            </a:r>
            <a:r>
              <a:rPr lang="it-IT" sz="20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MEDIA</a:t>
            </a: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dei punteggi ottenuti nei quadrimestri. </a:t>
            </a:r>
          </a:p>
        </p:txBody>
      </p:sp>
      <p:sp>
        <p:nvSpPr>
          <p:cNvPr id="4" name="CasellaDiTesto 5"/>
          <p:cNvSpPr txBox="1"/>
          <p:nvPr/>
        </p:nvSpPr>
        <p:spPr>
          <a:xfrm>
            <a:off x="695401" y="2924946"/>
            <a:ext cx="8784979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Per il 2016 la valutazione coprirà solamente il 2° e il 3° quadrimestre. </a:t>
            </a:r>
          </a:p>
        </p:txBody>
      </p:sp>
      <p:sp>
        <p:nvSpPr>
          <p:cNvPr id="5" name="CasellaDiTesto 6"/>
          <p:cNvSpPr txBox="1"/>
          <p:nvPr/>
        </p:nvSpPr>
        <p:spPr>
          <a:xfrm>
            <a:off x="695401" y="4077071"/>
            <a:ext cx="8784979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Negli anni a seguire verranno considerati tutti e tre i quadrimestri.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8"/>
          <p:cNvSpPr txBox="1">
            <a:spLocks noGrp="1"/>
          </p:cNvSpPr>
          <p:nvPr>
            <p:ph type="title"/>
          </p:nvPr>
        </p:nvSpPr>
        <p:spPr>
          <a:xfrm>
            <a:off x="191347" y="332658"/>
            <a:ext cx="9505059" cy="864098"/>
          </a:xfrm>
        </p:spPr>
        <p:txBody>
          <a:bodyPr/>
          <a:lstStyle/>
          <a:p>
            <a:pPr lvl="0"/>
            <a:r>
              <a:rPr lang="it-IT"/>
              <a:t>Esempio numerico su un ipotetico PRESIDIO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3428" y="980730"/>
            <a:ext cx="8136907" cy="44153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e 7"/>
          <p:cNvSpPr/>
          <p:nvPr/>
        </p:nvSpPr>
        <p:spPr>
          <a:xfrm>
            <a:off x="8256236" y="1916829"/>
            <a:ext cx="288036" cy="2880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Ovale 9"/>
          <p:cNvSpPr/>
          <p:nvPr/>
        </p:nvSpPr>
        <p:spPr>
          <a:xfrm>
            <a:off x="1199455" y="4941170"/>
            <a:ext cx="288036" cy="2880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19535" y="5229197"/>
            <a:ext cx="6048673" cy="6860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12"/>
          <p:cNvSpPr txBox="1"/>
          <p:nvPr/>
        </p:nvSpPr>
        <p:spPr>
          <a:xfrm>
            <a:off x="695401" y="5949278"/>
            <a:ext cx="849694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Solo 1 aggregazione su 8 ha riportato A in </a:t>
            </a:r>
            <a:r>
              <a:rPr lang="it-IT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I1, </a:t>
            </a: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quindi la valutazione sulla distribuzione/bilanciamento delle interviste per aggregazione è </a:t>
            </a:r>
            <a:r>
              <a:rPr lang="it-IT" sz="1800" b="0" i="1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per niente soddisfacente</a:t>
            </a: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8"/>
          <p:cNvSpPr txBox="1">
            <a:spLocks noGrp="1"/>
          </p:cNvSpPr>
          <p:nvPr>
            <p:ph type="title"/>
          </p:nvPr>
        </p:nvSpPr>
        <p:spPr>
          <a:xfrm>
            <a:off x="551383" y="260649"/>
            <a:ext cx="9505059" cy="864098"/>
          </a:xfrm>
        </p:spPr>
        <p:txBody>
          <a:bodyPr/>
          <a:lstStyle/>
          <a:p>
            <a:pPr lvl="0"/>
            <a:r>
              <a:rPr lang="it-IT"/>
              <a:t>Esempio numerico per AZIENDA</a:t>
            </a:r>
          </a:p>
        </p:txBody>
      </p:sp>
      <p:sp>
        <p:nvSpPr>
          <p:cNvPr id="3" name="Ovale 7"/>
          <p:cNvSpPr/>
          <p:nvPr/>
        </p:nvSpPr>
        <p:spPr>
          <a:xfrm>
            <a:off x="8256236" y="1916829"/>
            <a:ext cx="288036" cy="2880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Ovale 9"/>
          <p:cNvSpPr/>
          <p:nvPr/>
        </p:nvSpPr>
        <p:spPr>
          <a:xfrm>
            <a:off x="8544272" y="1772820"/>
            <a:ext cx="288036" cy="2880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CasellaDiTesto 12"/>
          <p:cNvSpPr txBox="1"/>
          <p:nvPr/>
        </p:nvSpPr>
        <p:spPr>
          <a:xfrm>
            <a:off x="479374" y="4869161"/>
            <a:ext cx="9289032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Il valore percentuale quadrimestrale di Aderenza al Progetto (AP) è zero in quanto la coppia di indicatori è (C,B): 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7365" y="980730"/>
            <a:ext cx="8998345" cy="370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31706" y="5445224"/>
            <a:ext cx="3267078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2" y="113660"/>
            <a:ext cx="8596667" cy="537272"/>
          </a:xfrm>
        </p:spPr>
        <p:txBody>
          <a:bodyPr/>
          <a:lstStyle/>
          <a:p>
            <a:r>
              <a:rPr lang="it-IT" sz="3200" dirty="0" smtClean="0"/>
              <a:t>Piano interviste 2016</a:t>
            </a:r>
            <a:endParaRPr lang="it-IT" sz="32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44397"/>
              </p:ext>
            </p:extLst>
          </p:nvPr>
        </p:nvGraphicFramePr>
        <p:xfrm>
          <a:off x="216976" y="914404"/>
          <a:ext cx="11758325" cy="5594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697"/>
                <a:gridCol w="1131904"/>
                <a:gridCol w="1481500"/>
                <a:gridCol w="1131904"/>
                <a:gridCol w="1481500"/>
                <a:gridCol w="1131904"/>
                <a:gridCol w="1481500"/>
                <a:gridCol w="1438208"/>
                <a:gridCol w="1438208"/>
              </a:tblGrid>
              <a:tr h="34863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Azienda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Trebuchet MS" panose="020B0603020202020204" pitchFamily="34" charset="0"/>
                        </a:rPr>
                        <a:t>Tipo di servizio</a:t>
                      </a:r>
                      <a:endParaRPr lang="it-IT" sz="2000" b="1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Totale interviste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6" marR="8086" marT="8086" marB="0" anchor="ctr"/>
                </a:tc>
              </a:tr>
              <a:tr h="348635"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6" marR="8086" marT="808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Ambulatorio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>
                          <a:effectLst/>
                          <a:latin typeface="Trebuchet MS" panose="020B0603020202020204" pitchFamily="34" charset="0"/>
                        </a:rPr>
                        <a:t>DH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Ricovero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6805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 2016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interv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x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quadr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 2016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interv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x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quadr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 2016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interv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x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quadr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 2016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interv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x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quadr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AOU_CT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2374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85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154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2613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871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AOU_ME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1118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99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1217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406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AOU_PA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897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78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1005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335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ASP_AG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1666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61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165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1892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631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ASP_CL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1686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47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124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1857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619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ASP_CT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1933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46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136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2115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705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ASP_EN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1359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32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81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1472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491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2650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92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181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2923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974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4284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113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4418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1473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ASP_RG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2135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59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156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2350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783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ASP_SR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2574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71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153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2798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933</a:t>
                      </a:r>
                    </a:p>
                  </a:txBody>
                  <a:tcPr marL="9525" marR="9525" marT="9525" marB="0" anchor="ctr"/>
                </a:tc>
              </a:tr>
              <a:tr h="35090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ASP_TP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1825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62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146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2033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678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5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2" y="113660"/>
            <a:ext cx="8596667" cy="537272"/>
          </a:xfrm>
        </p:spPr>
        <p:txBody>
          <a:bodyPr/>
          <a:lstStyle/>
          <a:p>
            <a:r>
              <a:rPr lang="it-IT" sz="3200" dirty="0" smtClean="0"/>
              <a:t>Piano interviste 2016</a:t>
            </a:r>
            <a:endParaRPr lang="it-IT" sz="32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663041"/>
              </p:ext>
            </p:extLst>
          </p:nvPr>
        </p:nvGraphicFramePr>
        <p:xfrm>
          <a:off x="123987" y="867907"/>
          <a:ext cx="11933696" cy="5610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0980"/>
                <a:gridCol w="1147334"/>
                <a:gridCol w="1501696"/>
                <a:gridCol w="1147334"/>
                <a:gridCol w="1501696"/>
                <a:gridCol w="1147334"/>
                <a:gridCol w="1501696"/>
                <a:gridCol w="1457813"/>
                <a:gridCol w="1457813"/>
              </a:tblGrid>
              <a:tr h="372994"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Azienda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Trebuchet MS" panose="020B0603020202020204" pitchFamily="34" charset="0"/>
                        </a:rPr>
                        <a:t>Tipo di servizio</a:t>
                      </a:r>
                      <a:endParaRPr lang="it-IT" sz="2000" b="1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Totale interviste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6" marR="8086" marT="8086" marB="0" anchor="ctr"/>
                </a:tc>
              </a:tr>
              <a:tr h="372994">
                <a:tc vMerge="1"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86" marR="8086" marT="808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Ambulatorio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>
                          <a:effectLst/>
                          <a:latin typeface="Trebuchet MS" panose="020B0603020202020204" pitchFamily="34" charset="0"/>
                        </a:rPr>
                        <a:t>DH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Ricovero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34794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 2016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interv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x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quadr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 2016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interv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x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quadr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 2016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interv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x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quadr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 2016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interv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x </a:t>
                      </a:r>
                      <a:r>
                        <a:rPr lang="it-IT" sz="20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quadr</a:t>
                      </a:r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BLF_PA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609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58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677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226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BPL_ME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137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167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CAN_CT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989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94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1107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369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CIV_PA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1194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134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1361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454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GAR_CT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1404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42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118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1564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ISM_PA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299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322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PAP_ME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1171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82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1253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418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RIZ_BA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56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70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SRF_CF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614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662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221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VSC_PA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1325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110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1484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495</a:t>
                      </a:r>
                    </a:p>
                  </a:txBody>
                  <a:tcPr marL="9525" marR="9525" marT="9525" marB="0" anchor="ctr"/>
                </a:tc>
              </a:tr>
              <a:tr h="37541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  <a:latin typeface="Trebuchet MS" panose="020B0603020202020204" pitchFamily="34" charset="0"/>
                        </a:rPr>
                        <a:t>Totale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32299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10766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789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2272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35360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11787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9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2" y="113660"/>
            <a:ext cx="8596667" cy="537272"/>
          </a:xfrm>
        </p:spPr>
        <p:txBody>
          <a:bodyPr/>
          <a:lstStyle/>
          <a:p>
            <a:r>
              <a:rPr lang="it-IT" sz="3200" dirty="0"/>
              <a:t>1</a:t>
            </a:r>
            <a:r>
              <a:rPr lang="it-IT" sz="3200" dirty="0" smtClean="0"/>
              <a:t>° Quadrimestre: Gli ambulatori</a:t>
            </a:r>
            <a:endParaRPr lang="it-IT" sz="32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15816"/>
              </p:ext>
            </p:extLst>
          </p:nvPr>
        </p:nvGraphicFramePr>
        <p:xfrm>
          <a:off x="140059" y="852412"/>
          <a:ext cx="11914121" cy="5710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697"/>
                <a:gridCol w="1456856"/>
                <a:gridCol w="1681875"/>
                <a:gridCol w="1414083"/>
                <a:gridCol w="1913171"/>
                <a:gridCol w="1680264"/>
                <a:gridCol w="1480628"/>
                <a:gridCol w="1245547"/>
              </a:tblGrid>
              <a:tr h="633523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Azienda</a:t>
                      </a:r>
                      <a:endParaRPr lang="it-IT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Programmate 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nel  1° quadrimestre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Effettuato</a:t>
                      </a:r>
                      <a:r>
                        <a:rPr lang="it-IT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(al 30/04/2016)</a:t>
                      </a:r>
                      <a:endParaRPr lang="it-IT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Differenza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tra effettuato e programmato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99749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consensi da raccogliere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Numero di consensi*</a:t>
                      </a:r>
                      <a:endParaRPr lang="it-IT" sz="2000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Numero di interviste*</a:t>
                      </a:r>
                      <a:endParaRPr lang="it-IT" sz="20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consensi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AOU_CT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2373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-2314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-775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98%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AOU_ME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-1086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93%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AOU_PA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69%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ASP_AG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-1634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-544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98%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ASP_CL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-345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61%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ASP_CT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-1769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-546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84%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ASP_EN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69%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-2129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75%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55%</a:t>
                      </a:r>
                      <a:endParaRPr lang="it-IT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ASP_RG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-507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71%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ASP_SR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1387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32%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621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ASP_TP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82%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1287205" y="6581001"/>
            <a:ext cx="1436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*</a:t>
            </a:r>
            <a:r>
              <a:rPr lang="it-IT" sz="1200" i="0" u="none" strike="noStrike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completi/parziali</a:t>
            </a:r>
            <a:endParaRPr lang="it-IT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2" y="113660"/>
            <a:ext cx="8596667" cy="537272"/>
          </a:xfrm>
        </p:spPr>
        <p:txBody>
          <a:bodyPr/>
          <a:lstStyle/>
          <a:p>
            <a:r>
              <a:rPr lang="it-IT" sz="3200" dirty="0"/>
              <a:t>1</a:t>
            </a:r>
            <a:r>
              <a:rPr lang="it-IT" sz="3200" dirty="0" smtClean="0"/>
              <a:t>° Quadrimestre: Gli ambulatori</a:t>
            </a:r>
            <a:endParaRPr lang="it-IT" sz="32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630772"/>
              </p:ext>
            </p:extLst>
          </p:nvPr>
        </p:nvGraphicFramePr>
        <p:xfrm>
          <a:off x="171055" y="846183"/>
          <a:ext cx="11778138" cy="5719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4804"/>
                <a:gridCol w="1446258"/>
                <a:gridCol w="1669640"/>
                <a:gridCol w="1403797"/>
                <a:gridCol w="1899254"/>
                <a:gridCol w="1668041"/>
                <a:gridCol w="1469858"/>
                <a:gridCol w="1236486"/>
              </a:tblGrid>
              <a:tr h="684146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Azienda</a:t>
                      </a:r>
                      <a:endParaRPr lang="it-IT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Programmate 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nel  1° quadrimestre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Effettuato</a:t>
                      </a:r>
                      <a:r>
                        <a:rPr lang="it-IT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(al 30/04/2016)</a:t>
                      </a:r>
                      <a:endParaRPr lang="it-IT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Differenza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tra effettuato e programmato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6003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consensi da raccogliere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Numero di consensi*</a:t>
                      </a:r>
                      <a:endParaRPr lang="it-IT" sz="2000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Numero di interviste*</a:t>
                      </a:r>
                      <a:endParaRPr lang="it-IT" sz="20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consensi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BLF_PA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-609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BPL_ME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t-IT" sz="20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it-IT" sz="2000" b="0" i="0" u="none" strike="noStrike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CAN_CT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399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20%</a:t>
                      </a:r>
                      <a:endParaRPr lang="it-IT" sz="20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CIV_PA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372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-6,5%</a:t>
                      </a: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GAR_CT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-1404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-100,0%</a:t>
                      </a: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ISM_PA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-100,0%</a:t>
                      </a: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PAP_ME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185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91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-985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-76,7%</a:t>
                      </a: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RIZ_BA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-100,0%</a:t>
                      </a: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SRF_CF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-100,0%</a:t>
                      </a: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VSC_PA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-1310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-96,4%</a:t>
                      </a:r>
                    </a:p>
                  </a:txBody>
                  <a:tcPr marL="9525" marR="9525" marT="9525" marB="0" anchor="ctr"/>
                </a:tc>
              </a:tr>
              <a:tr h="37388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  <a:latin typeface="Trebuchet MS" panose="020B0603020202020204" pitchFamily="34" charset="0"/>
                        </a:rPr>
                        <a:t>Totale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32298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10766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rebuchet MS" panose="020B0603020202020204" pitchFamily="34" charset="0"/>
                        </a:rPr>
                        <a:t>10215</a:t>
                      </a:r>
                      <a:endParaRPr lang="it-IT" sz="2000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4797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-22083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-5969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-55,4%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91314" y="6581001"/>
            <a:ext cx="1436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*</a:t>
            </a:r>
            <a:r>
              <a:rPr lang="it-IT" sz="1200" i="0" u="none" strike="noStrike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completi/parziali</a:t>
            </a:r>
            <a:endParaRPr lang="it-IT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1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2" y="113660"/>
            <a:ext cx="8596667" cy="537272"/>
          </a:xfrm>
        </p:spPr>
        <p:txBody>
          <a:bodyPr/>
          <a:lstStyle/>
          <a:p>
            <a:r>
              <a:rPr lang="it-IT" sz="3200" dirty="0"/>
              <a:t>1</a:t>
            </a:r>
            <a:r>
              <a:rPr lang="it-IT" sz="3200" dirty="0" smtClean="0"/>
              <a:t>° Quadrimestre:  I Ricoveri</a:t>
            </a:r>
            <a:endParaRPr lang="it-IT" sz="32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6373"/>
              </p:ext>
            </p:extLst>
          </p:nvPr>
        </p:nvGraphicFramePr>
        <p:xfrm>
          <a:off x="171055" y="945402"/>
          <a:ext cx="11747143" cy="5408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787"/>
                <a:gridCol w="1727443"/>
                <a:gridCol w="1616777"/>
                <a:gridCol w="1768349"/>
                <a:gridCol w="1431521"/>
                <a:gridCol w="1482045"/>
                <a:gridCol w="1515729"/>
                <a:gridCol w="1092492"/>
              </a:tblGrid>
              <a:tr h="618584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Azienda</a:t>
                      </a:r>
                      <a:endParaRPr lang="it-IT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Programmato 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nel I° quadrimestre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Effettuato</a:t>
                      </a:r>
                      <a:r>
                        <a:rPr lang="it-IT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(al 30/04/2016)</a:t>
                      </a:r>
                      <a:endParaRPr lang="it-IT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Differenza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tra effettuato e programmato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6165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consensi da raccogliere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Numero di consensi*</a:t>
                      </a:r>
                      <a:endParaRPr lang="it-IT" sz="2000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Numero di interviste*</a:t>
                      </a:r>
                      <a:endParaRPr lang="it-IT" sz="20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consensi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AOU_CT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98%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AOU_ME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36%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00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AOU_PA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53%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ASP_AG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81%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ASP_CL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ASP_CT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20%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ASP_EN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45%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effectLst/>
                          <a:latin typeface="Trebuchet MS" panose="020B0603020202020204" pitchFamily="34" charset="0"/>
                        </a:rPr>
                        <a:t>572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effectLst/>
                          <a:latin typeface="Trebuchet MS" panose="020B0603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263%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ASP_RG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ASP_SR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143%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052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ASP_TP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51%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93437" y="6371772"/>
            <a:ext cx="1436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*</a:t>
            </a:r>
            <a:r>
              <a:rPr lang="it-IT" sz="1200" i="0" u="none" strike="noStrike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completi/parziali</a:t>
            </a:r>
            <a:endParaRPr lang="it-IT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8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2" y="113660"/>
            <a:ext cx="8596667" cy="537272"/>
          </a:xfrm>
        </p:spPr>
        <p:txBody>
          <a:bodyPr/>
          <a:lstStyle/>
          <a:p>
            <a:r>
              <a:rPr lang="it-IT" sz="3200" dirty="0"/>
              <a:t>1</a:t>
            </a:r>
            <a:r>
              <a:rPr lang="it-IT" sz="3200" dirty="0" smtClean="0"/>
              <a:t>° Quadrimestre:  I Ricoveri</a:t>
            </a:r>
            <a:endParaRPr lang="it-IT" sz="32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629314"/>
              </p:ext>
            </p:extLst>
          </p:nvPr>
        </p:nvGraphicFramePr>
        <p:xfrm>
          <a:off x="171053" y="836911"/>
          <a:ext cx="11957399" cy="5610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697"/>
                <a:gridCol w="1773145"/>
                <a:gridCol w="1659551"/>
                <a:gridCol w="1815133"/>
                <a:gridCol w="1469394"/>
                <a:gridCol w="1521254"/>
                <a:gridCol w="1555829"/>
                <a:gridCol w="1121396"/>
              </a:tblGrid>
              <a:tr h="694264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Azienda</a:t>
                      </a:r>
                      <a:endParaRPr lang="it-IT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Programmato 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nel I° quadrimestre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Effettuato</a:t>
                      </a:r>
                      <a:r>
                        <a:rPr lang="it-IT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(al 30/04/2016)</a:t>
                      </a:r>
                      <a:endParaRPr lang="it-IT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Differenza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tra effettuato e programmato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42607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consensi da raccogliere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Numero di consensi*</a:t>
                      </a:r>
                      <a:endParaRPr lang="it-IT" sz="2000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Numero di interviste*</a:t>
                      </a:r>
                      <a:endParaRPr lang="it-IT" sz="20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consensi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BLF_PA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BPL_ME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CAN_CT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114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102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229%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CIV_PA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128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121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168%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GAR_CT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ISM_PA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PAP_ME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46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34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RIZ_BA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SRF_CF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VSC_PA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56%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41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  <a:latin typeface="Trebuchet MS" panose="020B0603020202020204" pitchFamily="34" charset="0"/>
                        </a:rPr>
                        <a:t>Totale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2268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Trebuchet MS" panose="020B0603020202020204" pitchFamily="34" charset="0"/>
                        </a:rPr>
                        <a:t>1774</a:t>
                      </a:r>
                      <a:endParaRPr lang="it-IT" sz="2000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875</a:t>
                      </a:r>
                      <a:endParaRPr lang="it-IT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-494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1327389" y="6494771"/>
            <a:ext cx="1436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*</a:t>
            </a:r>
            <a:r>
              <a:rPr lang="it-IT" sz="1200" i="0" u="none" strike="noStrike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completi/parziali</a:t>
            </a:r>
            <a:endParaRPr lang="it-IT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2" y="113660"/>
            <a:ext cx="8596667" cy="537272"/>
          </a:xfrm>
        </p:spPr>
        <p:txBody>
          <a:bodyPr/>
          <a:lstStyle/>
          <a:p>
            <a:r>
              <a:rPr lang="it-IT" sz="3200" dirty="0"/>
              <a:t>1</a:t>
            </a:r>
            <a:r>
              <a:rPr lang="it-IT" sz="3200" dirty="0" smtClean="0"/>
              <a:t>° Quadrimestre: I </a:t>
            </a:r>
            <a:r>
              <a:rPr lang="it-IT" sz="3200" dirty="0" err="1" smtClean="0"/>
              <a:t>Day</a:t>
            </a:r>
            <a:r>
              <a:rPr lang="it-IT" sz="3200" dirty="0" smtClean="0"/>
              <a:t> Hospital</a:t>
            </a:r>
            <a:endParaRPr lang="it-IT" sz="32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42126"/>
              </p:ext>
            </p:extLst>
          </p:nvPr>
        </p:nvGraphicFramePr>
        <p:xfrm>
          <a:off x="171055" y="1007396"/>
          <a:ext cx="11607815" cy="5439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697"/>
                <a:gridCol w="1695165"/>
                <a:gridCol w="1323063"/>
                <a:gridCol w="1398237"/>
                <a:gridCol w="1398238"/>
                <a:gridCol w="2149977"/>
                <a:gridCol w="1413687"/>
                <a:gridCol w="1187751"/>
              </a:tblGrid>
              <a:tr h="670862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none" strike="noStrike" dirty="0" smtClean="0">
                          <a:effectLst/>
                          <a:latin typeface="Trebuchet MS" panose="020B0603020202020204" pitchFamily="34" charset="0"/>
                        </a:rPr>
                        <a:t>Azienda</a:t>
                      </a:r>
                      <a:endParaRPr lang="it-IT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Programmato 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nel  1° quadrimestre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Effettuato</a:t>
                      </a:r>
                      <a:r>
                        <a:rPr lang="it-IT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(al 30/04/2016)</a:t>
                      </a:r>
                      <a:endParaRPr lang="it-IT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Differenza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tra effettuato e programmato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72425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consensi da raccogliere</a:t>
                      </a:r>
                      <a:endParaRPr lang="it-IT" sz="2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N°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Numero di consensi*</a:t>
                      </a:r>
                      <a:endParaRPr lang="it-IT" sz="2000" dirty="0"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Numero di interviste*</a:t>
                      </a:r>
                      <a:endParaRPr lang="it-IT" sz="20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consensi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stato interviste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AOU_CT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98%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AOU_ME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93%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AOU_PA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ASP_AG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ASP_CL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73%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ASP_CT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2000" b="0" i="0" u="none" strike="noStrike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100%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ASP_EN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48%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ASP_ME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93%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ASP_PA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52%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  <a:latin typeface="Trebuchet MS" panose="020B0603020202020204" pitchFamily="34" charset="0"/>
                        </a:rPr>
                        <a:t>ASP_RG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90%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ASP_SR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effectLst/>
                          <a:latin typeface="Trebuchet MS" panose="020B0603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  <a:latin typeface="Trebuchet MS" panose="020B0603020202020204" pitchFamily="34" charset="0"/>
                        </a:rPr>
                        <a:t>ASP_TP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086" marR="8086" marT="80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it-IT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95%</a:t>
                      </a:r>
                      <a:endParaRPr lang="it-IT" sz="2000" b="0" i="0" u="none" strike="noStrike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969833" y="6540283"/>
            <a:ext cx="1436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*</a:t>
            </a:r>
            <a:r>
              <a:rPr lang="it-IT" sz="1200" i="0" u="none" strike="noStrike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completi/parziali</a:t>
            </a:r>
            <a:endParaRPr lang="it-IT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faccetta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1192</TotalTime>
  <Words>2079</Words>
  <Application>Microsoft Office PowerPoint</Application>
  <PresentationFormat>Personalizzato</PresentationFormat>
  <Paragraphs>1002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Sfaccettatura</vt:lpstr>
      <vt:lpstr>"Valutazione della Qualità percepita dei servizi di ricovero, di DH e dei servizi diagnostici e ambulatoriali«  Massimo Attanasio </vt:lpstr>
      <vt:lpstr>INDICE </vt:lpstr>
      <vt:lpstr>Piano interviste 2016</vt:lpstr>
      <vt:lpstr>Piano interviste 2016</vt:lpstr>
      <vt:lpstr>1° Quadrimestre: Gli ambulatori</vt:lpstr>
      <vt:lpstr>1° Quadrimestre: Gli ambulatori</vt:lpstr>
      <vt:lpstr>1° Quadrimestre:  I Ricoveri</vt:lpstr>
      <vt:lpstr>1° Quadrimestre:  I Ricoveri</vt:lpstr>
      <vt:lpstr>1° Quadrimestre: I Day Hospital</vt:lpstr>
      <vt:lpstr>1° Quadrimestre: I Day Hospital</vt:lpstr>
      <vt:lpstr>Esempio: Gli ambulatori della Azienda X </vt:lpstr>
      <vt:lpstr>Direttiva sul monitoraggio delle attività Scopo</vt:lpstr>
      <vt:lpstr>Premessa</vt:lpstr>
      <vt:lpstr>Valutazione di aderenza al progetto</vt:lpstr>
      <vt:lpstr>Presentazione standard di PowerPoint</vt:lpstr>
      <vt:lpstr>Presentazione standard di PowerPoint</vt:lpstr>
      <vt:lpstr>Indicatori di Aderenza al Progetto</vt:lpstr>
      <vt:lpstr>Valutazione quadrimestrale AZIENDALE</vt:lpstr>
      <vt:lpstr>Valutazione quadrimestrale AZIENDALE</vt:lpstr>
      <vt:lpstr>Valutazione annuale AZIENDALE</vt:lpstr>
      <vt:lpstr>Esempio numerico su un ipotetico PRESIDIO</vt:lpstr>
      <vt:lpstr>Esempio numerico per AZIENDA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Mariangela Sciandra</dc:creator>
  <cp:lastModifiedBy>attanasio</cp:lastModifiedBy>
  <cp:revision>48</cp:revision>
  <dcterms:created xsi:type="dcterms:W3CDTF">2016-05-11T22:27:46Z</dcterms:created>
  <dcterms:modified xsi:type="dcterms:W3CDTF">2016-05-16T20:30:36Z</dcterms:modified>
</cp:coreProperties>
</file>